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8"/>
  </p:notesMasterIdLst>
  <p:sldIdLst>
    <p:sldId id="270" r:id="rId5"/>
    <p:sldId id="274" r:id="rId6"/>
    <p:sldId id="280" r:id="rId7"/>
    <p:sldId id="283" r:id="rId8"/>
    <p:sldId id="284" r:id="rId9"/>
    <p:sldId id="297" r:id="rId10"/>
    <p:sldId id="426" r:id="rId11"/>
    <p:sldId id="293" r:id="rId12"/>
    <p:sldId id="285" r:id="rId13"/>
    <p:sldId id="299" r:id="rId14"/>
    <p:sldId id="300" r:id="rId15"/>
    <p:sldId id="301" r:id="rId16"/>
    <p:sldId id="422" r:id="rId17"/>
    <p:sldId id="437" r:id="rId18"/>
    <p:sldId id="303" r:id="rId19"/>
    <p:sldId id="438" r:id="rId20"/>
    <p:sldId id="304" r:id="rId21"/>
    <p:sldId id="424" r:id="rId22"/>
    <p:sldId id="305" r:id="rId23"/>
    <p:sldId id="306" r:id="rId24"/>
    <p:sldId id="263" r:id="rId25"/>
    <p:sldId id="286" r:id="rId26"/>
    <p:sldId id="287" r:id="rId27"/>
    <p:sldId id="308" r:id="rId28"/>
    <p:sldId id="423" r:id="rId29"/>
    <p:sldId id="309" r:id="rId30"/>
    <p:sldId id="310" r:id="rId31"/>
    <p:sldId id="311" r:id="rId32"/>
    <p:sldId id="316" r:id="rId33"/>
    <p:sldId id="317" r:id="rId34"/>
    <p:sldId id="318" r:id="rId35"/>
    <p:sldId id="319" r:id="rId36"/>
    <p:sldId id="429" r:id="rId37"/>
    <p:sldId id="324" r:id="rId38"/>
    <p:sldId id="427" r:id="rId39"/>
    <p:sldId id="295" r:id="rId40"/>
    <p:sldId id="289" r:id="rId41"/>
    <p:sldId id="331" r:id="rId42"/>
    <p:sldId id="332" r:id="rId43"/>
    <p:sldId id="333" r:id="rId44"/>
    <p:sldId id="334" r:id="rId45"/>
    <p:sldId id="335" r:id="rId46"/>
    <p:sldId id="336" r:id="rId47"/>
    <p:sldId id="430" r:id="rId48"/>
    <p:sldId id="337" r:id="rId49"/>
    <p:sldId id="345" r:id="rId50"/>
    <p:sldId id="346" r:id="rId51"/>
    <p:sldId id="431" r:id="rId52"/>
    <p:sldId id="432" r:id="rId53"/>
    <p:sldId id="347" r:id="rId54"/>
    <p:sldId id="348" r:id="rId55"/>
    <p:sldId id="349" r:id="rId56"/>
    <p:sldId id="433" r:id="rId57"/>
    <p:sldId id="355" r:id="rId58"/>
    <p:sldId id="357" r:id="rId59"/>
    <p:sldId id="358" r:id="rId60"/>
    <p:sldId id="359" r:id="rId61"/>
    <p:sldId id="365" r:id="rId62"/>
    <p:sldId id="367" r:id="rId63"/>
    <p:sldId id="368" r:id="rId64"/>
    <p:sldId id="373" r:id="rId65"/>
    <p:sldId id="296" r:id="rId66"/>
    <p:sldId id="288" r:id="rId67"/>
    <p:sldId id="440" r:id="rId68"/>
    <p:sldId id="377" r:id="rId69"/>
    <p:sldId id="378" r:id="rId70"/>
    <p:sldId id="379" r:id="rId71"/>
    <p:sldId id="380" r:id="rId72"/>
    <p:sldId id="381" r:id="rId73"/>
    <p:sldId id="382" r:id="rId74"/>
    <p:sldId id="383" r:id="rId75"/>
    <p:sldId id="391" r:id="rId76"/>
    <p:sldId id="392" r:id="rId77"/>
    <p:sldId id="294" r:id="rId78"/>
    <p:sldId id="290" r:id="rId79"/>
    <p:sldId id="398" r:id="rId80"/>
    <p:sldId id="399" r:id="rId81"/>
    <p:sldId id="400" r:id="rId82"/>
    <p:sldId id="434" r:id="rId83"/>
    <p:sldId id="401" r:id="rId84"/>
    <p:sldId id="435" r:id="rId85"/>
    <p:sldId id="402" r:id="rId86"/>
    <p:sldId id="436" r:id="rId87"/>
    <p:sldId id="439" r:id="rId88"/>
    <p:sldId id="403" r:id="rId89"/>
    <p:sldId id="404" r:id="rId90"/>
    <p:sldId id="292" r:id="rId91"/>
    <p:sldId id="291" r:id="rId92"/>
    <p:sldId id="417" r:id="rId93"/>
    <p:sldId id="418" r:id="rId94"/>
    <p:sldId id="419" r:id="rId95"/>
    <p:sldId id="420" r:id="rId96"/>
    <p:sldId id="276" r:id="rId97"/>
  </p:sldIdLst>
  <p:sldSz cx="9144000" cy="5143500" type="screen16x9"/>
  <p:notesSz cx="6858000" cy="9144000"/>
  <p:embeddedFontLst>
    <p:embeddedFont>
      <p:font typeface="Roboto" panose="02000000000000000000" pitchFamily="2" charset="0"/>
      <p:regular r:id="rId99"/>
      <p:bold r:id="rId100"/>
      <p:italic r:id="rId101"/>
      <p:boldItalic r:id="rId102"/>
    </p:embeddedFont>
    <p:embeddedFont>
      <p:font typeface="Roboto Medium" panose="02000000000000000000" pitchFamily="2" charset="0"/>
      <p:regular r:id="rId103"/>
      <p:bold r:id="rId104"/>
      <p:italic r:id="rId105"/>
      <p:boldItalic r:id="rId106"/>
    </p:embeddedFont>
    <p:embeddedFont>
      <p:font typeface="Rockwell" panose="02060603020205020403" pitchFamily="18"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F520E-8C8A-688A-458F-53544763B82B}" name="Loerzel, Sara" initials="SL" userId="S::Loerzel_S@cde.state.co.us::169e59bf-37fe-4389-9a2d-56a93b8ce5b7" providerId="AD"/>
  <p188:author id="{4A7AA86D-F8C6-6A95-B98B-91B5B5E9D154}" name="Villalobos Pavia, Ed.D., Heather" initials="HV" userId="S::VillalobosPavia_H@cde.state.co.us::29832d76-5367-411d-91b4-60ca61439e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7CE4"/>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9" autoAdjust="0"/>
    <p:restoredTop sz="86371" autoAdjust="0"/>
  </p:normalViewPr>
  <p:slideViewPr>
    <p:cSldViewPr snapToGrid="0">
      <p:cViewPr varScale="1">
        <p:scale>
          <a:sx n="143" d="100"/>
          <a:sy n="143" d="100"/>
        </p:scale>
        <p:origin x="221" y="96"/>
      </p:cViewPr>
      <p:guideLst>
        <p:guide orient="horz" pos="1620"/>
        <p:guide pos="2880"/>
      </p:guideLst>
    </p:cSldViewPr>
  </p:slideViewPr>
  <p:outlineViewPr>
    <p:cViewPr>
      <p:scale>
        <a:sx n="33" d="100"/>
        <a:sy n="33" d="100"/>
      </p:scale>
      <p:origin x="0" y="-1638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customschemas.google.com/relationships/presentationmetadata" Target="metadata"/><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47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42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424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2">
  <p:cSld name="Divider - Orange - 02">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88737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63" r:id="rId3"/>
    <p:sldLayoutId id="2147483667" r:id="rId4"/>
    <p:sldLayoutId id="2147483690" r:id="rId5"/>
    <p:sldLayoutId id="2147483669" r:id="rId6"/>
    <p:sldLayoutId id="2147483673"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hyperlink" Target="https://wida.wisc.edu/sites/default/files/resource/Accessibility-Accommodations-Manual.pdf"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document/d/18dTBlG8N7iunaPkEcFFrnEKcZKp2dDVOEKOxrOv8vgM/edit#heading=h.oj47ra4qg2ns" TargetMode="External"/><Relationship Id="rId2" Type="http://schemas.openxmlformats.org/officeDocument/2006/relationships/hyperlink" Target="mailto:Sachdeva_a@cde.stat.co.us"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www.cde.state.co.us/assessment/cmas_spaassessflowchart"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mailto:Sachdeva_a@cde.stat.co.us"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mailto:Sachdeva_a@cde.state.co.us" TargetMode="External"/><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hyperlink" Target="https://www.cde.state.co.us/assessment/accommodations_crosswalk"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satsuite.collegeboard.org/media/pdf/sat-suite-college-board-approved-dictionaries.pdf"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hyperlink" Target="https://www.cde.state.co.us/assessment/accommodations_crosswalk"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hyperlink" Target="mailto:Sachdeva_a@cde.stat.co.u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mailto:achdeva_a@cde.state.co.us" TargetMode="External"/><Relationship Id="rId2" Type="http://schemas.openxmlformats.org/officeDocument/2006/relationships/hyperlink" Target="mailto:roden_m@cde.state.co.us" TargetMode="External"/><Relationship Id="rId1" Type="http://schemas.openxmlformats.org/officeDocument/2006/relationships/slideLayout" Target="../slideLayouts/slideLayout4.xml"/><Relationship Id="rId5" Type="http://schemas.openxmlformats.org/officeDocument/2006/relationships/hyperlink" Target="mailto:Hererra_g@cde.state.co.us" TargetMode="External"/><Relationship Id="rId4" Type="http://schemas.openxmlformats.org/officeDocument/2006/relationships/hyperlink" Target="mailto:villalobospavia_h@cde.state.co.us"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16"/>
          <p:cNvSpPr txBox="1">
            <a:spLocks noGrp="1"/>
          </p:cNvSpPr>
          <p:nvPr>
            <p:ph type="title" idx="3"/>
          </p:nvPr>
        </p:nvSpPr>
        <p:spPr>
          <a:xfrm>
            <a:off x="0" y="2789245"/>
            <a:ext cx="6147265" cy="120005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sz="3200" dirty="0"/>
              <a:t>CDE Assessment Accessibility Features and Accommodations</a:t>
            </a:r>
            <a:endParaRPr sz="3200" dirty="0"/>
          </a:p>
        </p:txBody>
      </p:sp>
      <p:sp>
        <p:nvSpPr>
          <p:cNvPr id="473" name="Google Shape;473;p16"/>
          <p:cNvSpPr txBox="1">
            <a:spLocks noGrp="1"/>
          </p:cNvSpPr>
          <p:nvPr>
            <p:ph type="title"/>
          </p:nvPr>
        </p:nvSpPr>
        <p:spPr>
          <a:xfrm>
            <a:off x="134001" y="3787962"/>
            <a:ext cx="5778300" cy="636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sz="3200" dirty="0">
                <a:solidFill>
                  <a:schemeClr val="tx1"/>
                </a:solidFill>
              </a:rPr>
              <a:t>2024-25</a:t>
            </a:r>
            <a:endParaRPr sz="3200" dirty="0">
              <a:solidFill>
                <a:schemeClr val="tx1"/>
              </a:solidFill>
            </a:endParaRPr>
          </a:p>
        </p:txBody>
      </p:sp>
      <p:sp>
        <p:nvSpPr>
          <p:cNvPr id="475" name="Google Shape;475;p16">
            <a:extLst>
              <a:ext uri="{C183D7F6-B498-43B3-948B-1728B52AA6E4}">
                <adec:decorative xmlns:adec="http://schemas.microsoft.com/office/drawing/2017/decorative" val="1"/>
              </a:ext>
            </a:extLst>
          </p:cNvPr>
          <p:cNvSpPr txBox="1"/>
          <p:nvPr/>
        </p:nvSpPr>
        <p:spPr>
          <a:xfrm>
            <a:off x="750950" y="1339025"/>
            <a:ext cx="781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85DF-3610-398E-CE1D-506C9BBED912}"/>
              </a:ext>
            </a:extLst>
          </p:cNvPr>
          <p:cNvSpPr>
            <a:spLocks noGrp="1"/>
          </p:cNvSpPr>
          <p:nvPr>
            <p:ph type="title"/>
          </p:nvPr>
        </p:nvSpPr>
        <p:spPr/>
        <p:txBody>
          <a:bodyPr/>
          <a:lstStyle/>
          <a:p>
            <a:r>
              <a:rPr lang="en-US" sz="2800" dirty="0"/>
              <a:t>Administrative Considerations and Accessibility Features</a:t>
            </a:r>
          </a:p>
        </p:txBody>
      </p:sp>
      <p:sp>
        <p:nvSpPr>
          <p:cNvPr id="5" name="Content Placeholder 2">
            <a:extLst>
              <a:ext uri="{FF2B5EF4-FFF2-40B4-BE49-F238E27FC236}">
                <a16:creationId xmlns:a16="http://schemas.microsoft.com/office/drawing/2014/main" id="{4C2395BE-E799-553C-95F8-08828EE85568}"/>
              </a:ext>
            </a:extLst>
          </p:cNvPr>
          <p:cNvSpPr>
            <a:spLocks noGrp="1"/>
          </p:cNvSpPr>
          <p:nvPr>
            <p:ph type="body" idx="1"/>
          </p:nvPr>
        </p:nvSpPr>
        <p:spPr>
          <a:xfrm>
            <a:off x="102603" y="992104"/>
            <a:ext cx="4185986" cy="3035300"/>
          </a:xfrm>
        </p:spPr>
        <p:txBody>
          <a:bodyPr>
            <a:noAutofit/>
          </a:bodyPr>
          <a:lstStyle/>
          <a:p>
            <a:pPr marL="127000" indent="0">
              <a:buNone/>
            </a:pPr>
            <a:r>
              <a:rPr lang="en-US" sz="1800" b="1" dirty="0"/>
              <a:t>Administrative Considerations: </a:t>
            </a:r>
            <a:r>
              <a:rPr lang="en-US" sz="1800" dirty="0"/>
              <a:t>adjustments made to the students’ testing environment. For example, students may require 1:1 or small group testing.  Administrative considerations are universally available to all students.</a:t>
            </a:r>
          </a:p>
          <a:p>
            <a:pPr marL="127000" indent="0">
              <a:buNone/>
            </a:pPr>
            <a:endParaRPr lang="en-US" sz="1800" dirty="0"/>
          </a:p>
        </p:txBody>
      </p:sp>
      <p:sp>
        <p:nvSpPr>
          <p:cNvPr id="6" name="Content Placeholder 2">
            <a:extLst>
              <a:ext uri="{FF2B5EF4-FFF2-40B4-BE49-F238E27FC236}">
                <a16:creationId xmlns:a16="http://schemas.microsoft.com/office/drawing/2014/main" id="{278B6B33-F519-2B18-8F67-43952465F113}"/>
              </a:ext>
            </a:extLst>
          </p:cNvPr>
          <p:cNvSpPr txBox="1">
            <a:spLocks/>
          </p:cNvSpPr>
          <p:nvPr/>
        </p:nvSpPr>
        <p:spPr>
          <a:xfrm>
            <a:off x="4053305" y="911894"/>
            <a:ext cx="4759158" cy="303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Font typeface="Roboto"/>
              <a:buNone/>
            </a:pPr>
            <a:r>
              <a:rPr lang="en-US" sz="1800" b="1" dirty="0"/>
              <a:t>Accessibility Features:  </a:t>
            </a:r>
            <a:r>
              <a:rPr lang="en-US" sz="1800" dirty="0"/>
              <a:t>adjustments made to increase the students’ access to the assessment by providing tools and supports that the students use in daily instruction.  These tools and support do not interfere with the construct that is being measured.  For example, the magnification feature or the text highlighting tool.  Accessibility features are universally available to all students.</a:t>
            </a:r>
          </a:p>
        </p:txBody>
      </p:sp>
    </p:spTree>
    <p:extLst>
      <p:ext uri="{BB962C8B-B14F-4D97-AF65-F5344CB8AC3E}">
        <p14:creationId xmlns:p14="http://schemas.microsoft.com/office/powerpoint/2010/main" val="64166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45FE-4EF4-8BA4-7428-9991C18CAB71}"/>
              </a:ext>
            </a:extLst>
          </p:cNvPr>
          <p:cNvSpPr>
            <a:spLocks noGrp="1"/>
          </p:cNvSpPr>
          <p:nvPr>
            <p:ph type="title"/>
          </p:nvPr>
        </p:nvSpPr>
        <p:spPr/>
        <p:txBody>
          <a:bodyPr/>
          <a:lstStyle/>
          <a:p>
            <a:r>
              <a:rPr lang="en-US" sz="2800" dirty="0"/>
              <a:t>Definition of Accommodations</a:t>
            </a:r>
          </a:p>
        </p:txBody>
      </p:sp>
      <p:sp>
        <p:nvSpPr>
          <p:cNvPr id="5" name="Content Placeholder 1">
            <a:extLst>
              <a:ext uri="{FF2B5EF4-FFF2-40B4-BE49-F238E27FC236}">
                <a16:creationId xmlns:a16="http://schemas.microsoft.com/office/drawing/2014/main" id="{A2D0F4BD-4C26-E9B0-D6FE-3BDDE70E93B8}"/>
              </a:ext>
            </a:extLst>
          </p:cNvPr>
          <p:cNvSpPr txBox="1">
            <a:spLocks noGrp="1"/>
          </p:cNvSpPr>
          <p:nvPr>
            <p:ph type="body" idx="1"/>
          </p:nvPr>
        </p:nvSpPr>
        <p:spPr>
          <a:xfrm>
            <a:off x="311700" y="1002798"/>
            <a:ext cx="7167900" cy="340878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 indent="0">
              <a:lnSpc>
                <a:spcPct val="120000"/>
              </a:lnSpc>
              <a:spcAft>
                <a:spcPts val="900"/>
              </a:spcAft>
              <a:buFont typeface="Arial" panose="020B0604020202020204" pitchFamily="34" charset="0"/>
              <a:buNone/>
            </a:pPr>
            <a:r>
              <a:rPr lang="en-US" sz="3300" dirty="0">
                <a:solidFill>
                  <a:srgbClr val="000000"/>
                </a:solidFill>
              </a:rPr>
              <a:t>Accommodations are practices and procedures that provide equitable access to the education environment and curriculum during instruction and assessment for students who have a documented need, including students with a disability and students who are eligible for a Language Instruction Educational Program (LIEP).  Accommodations are directly related to a student’s identified disability and/or area of need as a student eligible through LIEP* instructional practices and the ability to access the test.</a:t>
            </a:r>
          </a:p>
          <a:p>
            <a:pPr marL="34290" indent="0">
              <a:lnSpc>
                <a:spcPct val="120000"/>
              </a:lnSpc>
              <a:spcAft>
                <a:spcPts val="900"/>
              </a:spcAft>
              <a:buFont typeface="Arial" panose="020B0604020202020204" pitchFamily="34" charset="0"/>
              <a:buNone/>
            </a:pPr>
            <a:r>
              <a:rPr lang="en-US" sz="2200" dirty="0">
                <a:solidFill>
                  <a:srgbClr val="000000"/>
                </a:solidFill>
              </a:rPr>
              <a:t>*Students in a LIEP are identified as Non English Proficient (NEP) or Limited English Proficient (LEP).</a:t>
            </a:r>
          </a:p>
          <a:p>
            <a:pPr>
              <a:spcAft>
                <a:spcPts val="450"/>
              </a:spcAft>
            </a:pPr>
            <a:endParaRPr lang="en-US" sz="1950" dirty="0">
              <a:solidFill>
                <a:srgbClr val="000000"/>
              </a:solidFill>
            </a:endParaRPr>
          </a:p>
        </p:txBody>
      </p:sp>
    </p:spTree>
    <p:extLst>
      <p:ext uri="{BB962C8B-B14F-4D97-AF65-F5344CB8AC3E}">
        <p14:creationId xmlns:p14="http://schemas.microsoft.com/office/powerpoint/2010/main" val="312627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42EF-7951-C6A4-918B-9FC9BCD2C409}"/>
              </a:ext>
            </a:extLst>
          </p:cNvPr>
          <p:cNvSpPr>
            <a:spLocks noGrp="1"/>
          </p:cNvSpPr>
          <p:nvPr>
            <p:ph type="title"/>
          </p:nvPr>
        </p:nvSpPr>
        <p:spPr/>
        <p:txBody>
          <a:bodyPr/>
          <a:lstStyle/>
          <a:p>
            <a:r>
              <a:rPr lang="en-US" sz="2800" dirty="0"/>
              <a:t>Requirements for Accommodations</a:t>
            </a:r>
          </a:p>
        </p:txBody>
      </p:sp>
      <p:sp>
        <p:nvSpPr>
          <p:cNvPr id="5" name="Content Placeholder 2">
            <a:extLst>
              <a:ext uri="{FF2B5EF4-FFF2-40B4-BE49-F238E27FC236}">
                <a16:creationId xmlns:a16="http://schemas.microsoft.com/office/drawing/2014/main" id="{BF13C061-FEBE-1F38-64C6-B7897D507DE1}"/>
              </a:ext>
            </a:extLst>
          </p:cNvPr>
          <p:cNvSpPr>
            <a:spLocks noGrp="1"/>
          </p:cNvSpPr>
          <p:nvPr>
            <p:ph type="body" idx="1"/>
          </p:nvPr>
        </p:nvSpPr>
        <p:spPr>
          <a:xfrm>
            <a:off x="311149" y="1152525"/>
            <a:ext cx="7167899" cy="3035300"/>
          </a:xfrm>
        </p:spPr>
        <p:txBody>
          <a:bodyPr>
            <a:noAutofit/>
          </a:bodyPr>
          <a:lstStyle/>
          <a:p>
            <a:pPr marL="127000" indent="0">
              <a:spcAft>
                <a:spcPts val="450"/>
              </a:spcAft>
              <a:buNone/>
            </a:pPr>
            <a:r>
              <a:rPr lang="en-US" sz="1800" b="1" dirty="0">
                <a:solidFill>
                  <a:srgbClr val="000000"/>
                </a:solidFill>
              </a:rPr>
              <a:t>The student’s team:</a:t>
            </a:r>
          </a:p>
          <a:p>
            <a:pPr>
              <a:buFont typeface="Wingdings" panose="05000000000000000000" pitchFamily="2" charset="2"/>
              <a:buChar char="§"/>
            </a:pPr>
            <a:r>
              <a:rPr lang="en-US" sz="1800" dirty="0">
                <a:solidFill>
                  <a:srgbClr val="000000"/>
                </a:solidFill>
              </a:rPr>
              <a:t>determines the student’s need for each accommodation on an individual basis </a:t>
            </a:r>
          </a:p>
          <a:p>
            <a:pPr>
              <a:buFont typeface="Wingdings" panose="05000000000000000000" pitchFamily="2" charset="2"/>
              <a:buChar char="§"/>
            </a:pPr>
            <a:r>
              <a:rPr lang="en-US" sz="1800" dirty="0">
                <a:solidFill>
                  <a:srgbClr val="000000"/>
                </a:solidFill>
              </a:rPr>
              <a:t>documents each accommodation in a formal IEP/504 </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plan </a:t>
            </a:r>
            <a:r>
              <a:rPr lang="en-US" sz="18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or through LIEP instructional practices.</a:t>
            </a: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buFont typeface="Wingdings" panose="05000000000000000000" pitchFamily="2" charset="2"/>
              <a:buChar char="§"/>
            </a:pPr>
            <a:r>
              <a:rPr lang="en-US" sz="1800" dirty="0">
                <a:solidFill>
                  <a:srgbClr val="000000"/>
                </a:solidFill>
              </a:rPr>
              <a:t>evaluates each accommodation regularly based on need and effectiveness</a:t>
            </a:r>
          </a:p>
        </p:txBody>
      </p:sp>
    </p:spTree>
    <p:extLst>
      <p:ext uri="{BB962C8B-B14F-4D97-AF65-F5344CB8AC3E}">
        <p14:creationId xmlns:p14="http://schemas.microsoft.com/office/powerpoint/2010/main" val="370038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45EA-F514-A1BA-BDD5-8A49F277323E}"/>
              </a:ext>
            </a:extLst>
          </p:cNvPr>
          <p:cNvSpPr>
            <a:spLocks noGrp="1"/>
          </p:cNvSpPr>
          <p:nvPr>
            <p:ph type="title"/>
          </p:nvPr>
        </p:nvSpPr>
        <p:spPr/>
        <p:txBody>
          <a:bodyPr/>
          <a:lstStyle/>
          <a:p>
            <a:r>
              <a:rPr lang="en-US" sz="2800" dirty="0"/>
              <a:t>Conditions for Using Accommodations</a:t>
            </a:r>
          </a:p>
        </p:txBody>
      </p:sp>
      <p:sp>
        <p:nvSpPr>
          <p:cNvPr id="3" name="Text Placeholder 2">
            <a:extLst>
              <a:ext uri="{FF2B5EF4-FFF2-40B4-BE49-F238E27FC236}">
                <a16:creationId xmlns:a16="http://schemas.microsoft.com/office/drawing/2014/main" id="{20D4F1B8-0AED-CC6B-732A-D87E1D308E77}"/>
              </a:ext>
            </a:extLst>
          </p:cNvPr>
          <p:cNvSpPr>
            <a:spLocks noGrp="1"/>
          </p:cNvSpPr>
          <p:nvPr>
            <p:ph type="body" idx="1"/>
          </p:nvPr>
        </p:nvSpPr>
        <p:spPr>
          <a:xfrm>
            <a:off x="311699" y="1152474"/>
            <a:ext cx="7079375" cy="3371399"/>
          </a:xfrm>
        </p:spPr>
        <p:txBody>
          <a:bodyPr>
            <a:normAutofit/>
          </a:bodyPr>
          <a:lstStyle/>
          <a:p>
            <a:pPr>
              <a:buFont typeface="Wingdings" panose="05000000000000000000" pitchFamily="2" charset="2"/>
              <a:buChar char="§"/>
            </a:pPr>
            <a:r>
              <a:rPr lang="en-US" sz="1800" dirty="0">
                <a:solidFill>
                  <a:srgbClr val="000000"/>
                </a:solidFill>
              </a:rPr>
              <a:t>The student routinely uses the accommodation for both classroom instruction and assessment</a:t>
            </a:r>
          </a:p>
          <a:p>
            <a:pPr>
              <a:buFont typeface="Wingdings" panose="05000000000000000000" pitchFamily="2" charset="2"/>
              <a:buChar char="§"/>
            </a:pPr>
            <a:r>
              <a:rPr lang="en-US" sz="1800" dirty="0">
                <a:solidFill>
                  <a:srgbClr val="000000"/>
                </a:solidFill>
              </a:rPr>
              <a:t>The accommodation(s) do not change what the assessment measures</a:t>
            </a:r>
          </a:p>
          <a:p>
            <a:pPr>
              <a:buFont typeface="Wingdings" panose="05000000000000000000" pitchFamily="2" charset="2"/>
              <a:buChar char="§"/>
            </a:pPr>
            <a:r>
              <a:rPr lang="en-US" sz="1800" dirty="0">
                <a:solidFill>
                  <a:srgbClr val="000000"/>
                </a:solidFill>
              </a:rPr>
              <a:t>The testing accommodations should be consistent with what the student uses throughout the year for instruction</a:t>
            </a:r>
          </a:p>
          <a:p>
            <a:pPr>
              <a:buFont typeface="Wingdings" panose="05000000000000000000" pitchFamily="2" charset="2"/>
              <a:buChar char="§"/>
            </a:pPr>
            <a:r>
              <a:rPr lang="en-US" sz="1800" dirty="0">
                <a:solidFill>
                  <a:srgbClr val="000000"/>
                </a:solidFill>
              </a:rPr>
              <a:t>Students should be proficient with the accommodation</a:t>
            </a:r>
          </a:p>
          <a:p>
            <a:pPr lvl="1">
              <a:buFont typeface="Wingdings" panose="05000000000000000000" pitchFamily="2" charset="2"/>
              <a:buChar char="§"/>
            </a:pPr>
            <a:r>
              <a:rPr lang="en-US" sz="1600" dirty="0">
                <a:solidFill>
                  <a:srgbClr val="000000"/>
                </a:solidFill>
              </a:rPr>
              <a:t>They are not being tested on using the accommodation; they are being tested on the content</a:t>
            </a:r>
            <a:endParaRPr lang="en-US" sz="1600" dirty="0"/>
          </a:p>
          <a:p>
            <a:endParaRPr lang="en-US" dirty="0"/>
          </a:p>
        </p:txBody>
      </p:sp>
    </p:spTree>
    <p:extLst>
      <p:ext uri="{BB962C8B-B14F-4D97-AF65-F5344CB8AC3E}">
        <p14:creationId xmlns:p14="http://schemas.microsoft.com/office/powerpoint/2010/main" val="365117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do not</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Interfere with the construct of the assessment or the standard being assessed</a:t>
            </a:r>
          </a:p>
          <a:p>
            <a:pPr lvl="1">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Cannot modify or change the standard</a:t>
            </a:r>
          </a:p>
          <a:p>
            <a:pPr>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Reduce learning expectations</a:t>
            </a:r>
          </a:p>
          <a:p>
            <a:pPr>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Reduce rigor or relevant cognitive load</a:t>
            </a:r>
          </a:p>
          <a:p>
            <a:pPr>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Give an unfair advantage to a single student or group of students</a:t>
            </a:r>
          </a:p>
          <a:p>
            <a:pPr>
              <a:buFont typeface="Wingdings" panose="05000000000000000000" pitchFamily="2" charset="2"/>
              <a:buChar char="§"/>
            </a:pPr>
            <a:r>
              <a:rPr lang="en-US" sz="1800" dirty="0">
                <a:solidFill>
                  <a:srgbClr val="000000"/>
                </a:solidFill>
                <a:ea typeface="Roboto" panose="02000000000000000000" pitchFamily="2" charset="0"/>
                <a:cs typeface="Roboto" panose="02000000000000000000" pitchFamily="2" charset="0"/>
              </a:rPr>
              <a:t>Help students “do better”</a:t>
            </a:r>
          </a:p>
        </p:txBody>
      </p:sp>
    </p:spTree>
    <p:extLst>
      <p:ext uri="{BB962C8B-B14F-4D97-AF65-F5344CB8AC3E}">
        <p14:creationId xmlns:p14="http://schemas.microsoft.com/office/powerpoint/2010/main" val="3685905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must not be</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ea typeface="Roboto" panose="02000000000000000000" pitchFamily="2" charset="0"/>
                <a:cs typeface="Roboto" panose="02000000000000000000" pitchFamily="2" charset="0"/>
              </a:rPr>
              <a:t>Provided without regular evaluation and evidence of effectiveness</a:t>
            </a:r>
          </a:p>
          <a:p>
            <a:pPr>
              <a:buFont typeface="Wingdings" panose="05000000000000000000" pitchFamily="2" charset="2"/>
              <a:buChar char="§"/>
            </a:pPr>
            <a:r>
              <a:rPr lang="en-US" sz="1800" dirty="0">
                <a:ea typeface="Roboto" panose="02000000000000000000" pitchFamily="2" charset="0"/>
                <a:cs typeface="Roboto" panose="02000000000000000000" pitchFamily="2" charset="0"/>
              </a:rPr>
              <a:t>Implemented by disability label or identification through LIEP instructional practices </a:t>
            </a:r>
          </a:p>
          <a:p>
            <a:pPr>
              <a:buFont typeface="Wingdings" panose="05000000000000000000" pitchFamily="2" charset="2"/>
              <a:buChar char="§"/>
            </a:pPr>
            <a:r>
              <a:rPr lang="en-US" sz="1800" dirty="0">
                <a:ea typeface="Roboto" panose="02000000000000000000" pitchFamily="2" charset="0"/>
                <a:cs typeface="Roboto" panose="02000000000000000000" pitchFamily="2" charset="0"/>
              </a:rPr>
              <a:t>Implemented by class placement or groups within a class</a:t>
            </a:r>
          </a:p>
        </p:txBody>
      </p:sp>
    </p:spTree>
    <p:extLst>
      <p:ext uri="{BB962C8B-B14F-4D97-AF65-F5344CB8AC3E}">
        <p14:creationId xmlns:p14="http://schemas.microsoft.com/office/powerpoint/2010/main" val="313046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are not</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Used for the convenience of staff or schedule</a:t>
            </a:r>
          </a:p>
        </p:txBody>
      </p:sp>
    </p:spTree>
    <p:extLst>
      <p:ext uri="{BB962C8B-B14F-4D97-AF65-F5344CB8AC3E}">
        <p14:creationId xmlns:p14="http://schemas.microsoft.com/office/powerpoint/2010/main" val="240194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0E2A-FC40-21CB-CBC8-CD4E8C0ADE0C}"/>
              </a:ext>
            </a:extLst>
          </p:cNvPr>
          <p:cNvSpPr>
            <a:spLocks noGrp="1"/>
          </p:cNvSpPr>
          <p:nvPr>
            <p:ph type="title"/>
          </p:nvPr>
        </p:nvSpPr>
        <p:spPr>
          <a:xfrm>
            <a:off x="311699" y="105100"/>
            <a:ext cx="8297563" cy="741300"/>
          </a:xfrm>
        </p:spPr>
        <p:txBody>
          <a:bodyPr/>
          <a:lstStyle/>
          <a:p>
            <a:r>
              <a:rPr lang="en-US" sz="2800" dirty="0"/>
              <a:t>Assessment Accommodations </a:t>
            </a:r>
            <a:br>
              <a:rPr lang="en-US" sz="2800" dirty="0"/>
            </a:br>
            <a:r>
              <a:rPr lang="en-US" sz="2800" dirty="0"/>
              <a:t>vs. Assessment Modifications</a:t>
            </a:r>
          </a:p>
        </p:txBody>
      </p:sp>
      <p:sp>
        <p:nvSpPr>
          <p:cNvPr id="5" name="Content Placeholder 1">
            <a:extLst>
              <a:ext uri="{FF2B5EF4-FFF2-40B4-BE49-F238E27FC236}">
                <a16:creationId xmlns:a16="http://schemas.microsoft.com/office/drawing/2014/main" id="{33C9B759-7194-9F1F-24A3-C477E4700FC3}"/>
              </a:ext>
            </a:extLst>
          </p:cNvPr>
          <p:cNvSpPr txBox="1">
            <a:spLocks noGrp="1"/>
          </p:cNvSpPr>
          <p:nvPr>
            <p:ph type="body" idx="1"/>
          </p:nvPr>
        </p:nvSpPr>
        <p:spPr>
          <a:xfrm>
            <a:off x="311700" y="875978"/>
            <a:ext cx="4062448" cy="3035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450"/>
              </a:spcAft>
              <a:buNone/>
            </a:pPr>
            <a:r>
              <a:rPr lang="en-US" sz="1800" b="1" dirty="0"/>
              <a:t>Accommodations</a:t>
            </a:r>
            <a:r>
              <a:rPr lang="en-US" sz="1800" dirty="0"/>
              <a:t>: Adjustments to standardized testing materials or procedures that allow students to demonstrate their knowledge without changing the construct being assessed. Accommodations on assessment maintain the expectations and rigor of the assessment.</a:t>
            </a:r>
          </a:p>
        </p:txBody>
      </p:sp>
      <p:sp>
        <p:nvSpPr>
          <p:cNvPr id="6" name="Content Placeholder 1">
            <a:extLst>
              <a:ext uri="{FF2B5EF4-FFF2-40B4-BE49-F238E27FC236}">
                <a16:creationId xmlns:a16="http://schemas.microsoft.com/office/drawing/2014/main" id="{418D0764-1963-AC5F-8EBB-D7F30FEC2A4E}"/>
              </a:ext>
            </a:extLst>
          </p:cNvPr>
          <p:cNvSpPr txBox="1">
            <a:spLocks/>
          </p:cNvSpPr>
          <p:nvPr/>
        </p:nvSpPr>
        <p:spPr>
          <a:xfrm>
            <a:off x="4572000" y="846400"/>
            <a:ext cx="4443663" cy="303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800" b="1" dirty="0"/>
              <a:t>Modifications</a:t>
            </a:r>
            <a:r>
              <a:rPr lang="en-US" sz="1800" dirty="0"/>
              <a:t>: Adjustments to the administration, standardized testing materials, or procedures of an assessment that fundamentally change what the assessment measures. Therefore, modifications do not result in valid scores. </a:t>
            </a:r>
            <a:br>
              <a:rPr lang="en-US" sz="1800" dirty="0"/>
            </a:br>
            <a:endParaRPr lang="en-US" sz="1800" dirty="0">
              <a:solidFill>
                <a:srgbClr val="000000"/>
              </a:solidFill>
            </a:endParaRPr>
          </a:p>
        </p:txBody>
      </p:sp>
    </p:spTree>
    <p:extLst>
      <p:ext uri="{BB962C8B-B14F-4D97-AF65-F5344CB8AC3E}">
        <p14:creationId xmlns:p14="http://schemas.microsoft.com/office/powerpoint/2010/main" val="806502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3BEA-54C3-898D-7311-FDD7957BCA77}"/>
              </a:ext>
            </a:extLst>
          </p:cNvPr>
          <p:cNvSpPr>
            <a:spLocks noGrp="1"/>
          </p:cNvSpPr>
          <p:nvPr>
            <p:ph type="title"/>
          </p:nvPr>
        </p:nvSpPr>
        <p:spPr/>
        <p:txBody>
          <a:bodyPr/>
          <a:lstStyle/>
          <a:p>
            <a:r>
              <a:rPr lang="en-US" sz="2800" dirty="0"/>
              <a:t>Allowable vs. Non-Allowable Accommodations and Modifications</a:t>
            </a:r>
          </a:p>
        </p:txBody>
      </p:sp>
      <p:sp>
        <p:nvSpPr>
          <p:cNvPr id="3" name="Text Placeholder 2">
            <a:extLst>
              <a:ext uri="{FF2B5EF4-FFF2-40B4-BE49-F238E27FC236}">
                <a16:creationId xmlns:a16="http://schemas.microsoft.com/office/drawing/2014/main" id="{2EF376EE-DDEC-3837-0CED-BBC4DB6D76D5}"/>
              </a:ext>
            </a:extLst>
          </p:cNvPr>
          <p:cNvSpPr>
            <a:spLocks noGrp="1"/>
          </p:cNvSpPr>
          <p:nvPr>
            <p:ph type="body" idx="1"/>
          </p:nvPr>
        </p:nvSpPr>
        <p:spPr>
          <a:xfrm>
            <a:off x="0" y="898771"/>
            <a:ext cx="4197684" cy="3918401"/>
          </a:xfrm>
        </p:spPr>
        <p:txBody>
          <a:bodyPr>
            <a:normAutofit fontScale="85000" lnSpcReduction="10000"/>
          </a:bodyPr>
          <a:lstStyle/>
          <a:p>
            <a:pPr marL="127000" indent="0">
              <a:buNone/>
            </a:pPr>
            <a:r>
              <a:rPr lang="en-US" sz="1900" b="1" dirty="0"/>
              <a:t>Allowable accommodations </a:t>
            </a:r>
            <a:r>
              <a:rPr lang="en-US" sz="1900" dirty="0"/>
              <a:t>are approved by CDE. Standard accommodations, Emergency Accommodations, approved Unique Accommodations and approved Special Accommodations are allowable and will result in a valid score.</a:t>
            </a:r>
          </a:p>
          <a:p>
            <a:pPr marL="127000" indent="0">
              <a:buNone/>
            </a:pPr>
            <a:endParaRPr lang="en-US" sz="1900" dirty="0"/>
          </a:p>
          <a:p>
            <a:pPr marL="127000" indent="0">
              <a:buNone/>
            </a:pPr>
            <a:r>
              <a:rPr lang="en-US" sz="1900" dirty="0"/>
              <a:t>Examples:</a:t>
            </a:r>
          </a:p>
          <a:p>
            <a:r>
              <a:rPr lang="en-US" sz="1900" dirty="0"/>
              <a:t>Large-print accommodation</a:t>
            </a:r>
          </a:p>
          <a:p>
            <a:r>
              <a:rPr lang="en-US" sz="1900" dirty="0"/>
              <a:t>Braille</a:t>
            </a:r>
          </a:p>
          <a:p>
            <a:r>
              <a:rPr lang="en-US" sz="1900" dirty="0"/>
              <a:t>Approved UARs</a:t>
            </a:r>
          </a:p>
          <a:p>
            <a:r>
              <a:rPr lang="en-US" sz="1900" dirty="0"/>
              <a:t>Extended time</a:t>
            </a:r>
          </a:p>
          <a:p>
            <a:r>
              <a:rPr lang="en-US" sz="1900" dirty="0"/>
              <a:t>Stop-the-clock breaks</a:t>
            </a:r>
          </a:p>
          <a:p>
            <a:pPr marL="127000" indent="0">
              <a:buNone/>
            </a:pPr>
            <a:endParaRPr lang="en-US" dirty="0"/>
          </a:p>
          <a:p>
            <a:pPr marL="127000" indent="0">
              <a:buNone/>
            </a:pPr>
            <a:endParaRPr lang="en-US" dirty="0"/>
          </a:p>
          <a:p>
            <a:pPr marL="127000" indent="0">
              <a:buNone/>
            </a:pPr>
            <a:endParaRPr lang="en-US" dirty="0"/>
          </a:p>
        </p:txBody>
      </p:sp>
      <p:sp>
        <p:nvSpPr>
          <p:cNvPr id="5" name="Text Placeholder 2">
            <a:extLst>
              <a:ext uri="{FF2B5EF4-FFF2-40B4-BE49-F238E27FC236}">
                <a16:creationId xmlns:a16="http://schemas.microsoft.com/office/drawing/2014/main" id="{919CD7F3-E365-882C-B590-D62F6F120CA6}"/>
              </a:ext>
            </a:extLst>
          </p:cNvPr>
          <p:cNvSpPr txBox="1">
            <a:spLocks/>
          </p:cNvSpPr>
          <p:nvPr/>
        </p:nvSpPr>
        <p:spPr>
          <a:xfrm>
            <a:off x="4117473" y="876163"/>
            <a:ext cx="4882148" cy="3260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Font typeface="Roboto"/>
              <a:buNone/>
            </a:pPr>
            <a:r>
              <a:rPr lang="en-US" b="1" dirty="0"/>
              <a:t>Non-Allowable accommodations and modifications</a:t>
            </a:r>
            <a:r>
              <a:rPr lang="en-US" dirty="0"/>
              <a:t> change the standard conditions to the testing environment, the construct being measured, they interfere with test security, and consequently, will not result in a valid score.</a:t>
            </a:r>
          </a:p>
          <a:p>
            <a:pPr marL="127000" indent="0">
              <a:buFont typeface="Roboto"/>
              <a:buNone/>
            </a:pPr>
            <a:endParaRPr lang="en-US" dirty="0"/>
          </a:p>
          <a:p>
            <a:pPr marL="127000" indent="0">
              <a:buFont typeface="Roboto"/>
              <a:buNone/>
            </a:pPr>
            <a:r>
              <a:rPr lang="en-US" dirty="0"/>
              <a:t>Examples:</a:t>
            </a:r>
          </a:p>
          <a:p>
            <a:r>
              <a:rPr lang="en-US" dirty="0"/>
              <a:t>Text-to-Speech on CMAS ELA</a:t>
            </a:r>
          </a:p>
          <a:p>
            <a:r>
              <a:rPr lang="en-US" dirty="0"/>
              <a:t>Non-Approved UARs</a:t>
            </a:r>
          </a:p>
          <a:p>
            <a:r>
              <a:rPr lang="en-US" dirty="0"/>
              <a:t>Artificial Intelligence (AI)</a:t>
            </a:r>
          </a:p>
          <a:p>
            <a:r>
              <a:rPr lang="en-US" dirty="0"/>
              <a:t>Unapproved non-standard accommodation</a:t>
            </a:r>
          </a:p>
          <a:p>
            <a:r>
              <a:rPr lang="en-US" dirty="0"/>
              <a:t>Any undocumented accommodation</a:t>
            </a:r>
          </a:p>
        </p:txBody>
      </p:sp>
    </p:spTree>
    <p:extLst>
      <p:ext uri="{BB962C8B-B14F-4D97-AF65-F5344CB8AC3E}">
        <p14:creationId xmlns:p14="http://schemas.microsoft.com/office/powerpoint/2010/main" val="261953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0CB9-F8A0-8F69-1DDC-F5A999B8D5CD}"/>
              </a:ext>
            </a:extLst>
          </p:cNvPr>
          <p:cNvSpPr>
            <a:spLocks noGrp="1"/>
          </p:cNvSpPr>
          <p:nvPr>
            <p:ph type="title"/>
          </p:nvPr>
        </p:nvSpPr>
        <p:spPr>
          <a:xfrm>
            <a:off x="311699" y="105100"/>
            <a:ext cx="7741437" cy="741300"/>
          </a:xfrm>
        </p:spPr>
        <p:txBody>
          <a:bodyPr/>
          <a:lstStyle/>
          <a:p>
            <a:r>
              <a:rPr lang="en-US" sz="2800" dirty="0"/>
              <a:t>Tentative 2024-25 State Assessment Calendar</a:t>
            </a:r>
          </a:p>
        </p:txBody>
      </p:sp>
      <p:graphicFrame>
        <p:nvGraphicFramePr>
          <p:cNvPr id="5" name="Content Placeholder 4">
            <a:extLst>
              <a:ext uri="{FF2B5EF4-FFF2-40B4-BE49-F238E27FC236}">
                <a16:creationId xmlns:a16="http://schemas.microsoft.com/office/drawing/2014/main" id="{E6B60D92-D534-4490-9DD3-2F892EB237BA}"/>
              </a:ext>
            </a:extLst>
          </p:cNvPr>
          <p:cNvGraphicFramePr>
            <a:graphicFrameLocks noGrp="1"/>
          </p:cNvGraphicFramePr>
          <p:nvPr>
            <p:ph idx="1"/>
            <p:extLst>
              <p:ext uri="{D42A27DB-BD31-4B8C-83A1-F6EECF244321}">
                <p14:modId xmlns:p14="http://schemas.microsoft.com/office/powerpoint/2010/main" val="823174407"/>
              </p:ext>
            </p:extLst>
          </p:nvPr>
        </p:nvGraphicFramePr>
        <p:xfrm>
          <a:off x="288758" y="1009574"/>
          <a:ext cx="8202863" cy="3175414"/>
        </p:xfrm>
        <a:graphic>
          <a:graphicData uri="http://schemas.openxmlformats.org/drawingml/2006/table">
            <a:tbl>
              <a:tblPr firstRow="1" bandRow="1">
                <a:tableStyleId>{5A111915-BE36-4E01-A7E5-04B1672EAD32}</a:tableStyleId>
              </a:tblPr>
              <a:tblGrid>
                <a:gridCol w="3161790">
                  <a:extLst>
                    <a:ext uri="{9D8B030D-6E8A-4147-A177-3AD203B41FA5}">
                      <a16:colId xmlns:a16="http://schemas.microsoft.com/office/drawing/2014/main" val="20000"/>
                    </a:ext>
                  </a:extLst>
                </a:gridCol>
                <a:gridCol w="773755">
                  <a:extLst>
                    <a:ext uri="{9D8B030D-6E8A-4147-A177-3AD203B41FA5}">
                      <a16:colId xmlns:a16="http://schemas.microsoft.com/office/drawing/2014/main" val="20001"/>
                    </a:ext>
                  </a:extLst>
                </a:gridCol>
                <a:gridCol w="4267318">
                  <a:extLst>
                    <a:ext uri="{9D8B030D-6E8A-4147-A177-3AD203B41FA5}">
                      <a16:colId xmlns:a16="http://schemas.microsoft.com/office/drawing/2014/main" val="20002"/>
                    </a:ext>
                  </a:extLst>
                </a:gridCol>
              </a:tblGrid>
              <a:tr h="288196">
                <a:tc>
                  <a:txBody>
                    <a:bodyPr/>
                    <a:lstStyle/>
                    <a:p>
                      <a:pPr marL="0" marR="0" algn="ctr">
                        <a:spcBef>
                          <a:spcPts val="0"/>
                        </a:spcBef>
                        <a:spcAft>
                          <a:spcPts val="0"/>
                        </a:spcAft>
                      </a:pPr>
                      <a:r>
                        <a:rPr lang="en-US" sz="1400" dirty="0">
                          <a:effectLst/>
                        </a:rPr>
                        <a:t>Assessment</a:t>
                      </a:r>
                      <a:endParaRPr lang="en-US" sz="1400" dirty="0">
                        <a:solidFill>
                          <a:schemeClr val="bg1">
                            <a:lumMod val="10000"/>
                          </a:schemeClr>
                        </a:solidFill>
                        <a:effectLst/>
                        <a:latin typeface="Times New Roman"/>
                        <a:ea typeface="Calibri"/>
                      </a:endParaRPr>
                    </a:p>
                  </a:txBody>
                  <a:tcPr marL="0" marR="0" marT="0" marB="0" anchor="ctr">
                    <a:solidFill>
                      <a:schemeClr val="accent5">
                        <a:lumMod val="75000"/>
                      </a:schemeClr>
                    </a:solidFill>
                  </a:tcPr>
                </a:tc>
                <a:tc>
                  <a:txBody>
                    <a:bodyPr/>
                    <a:lstStyle/>
                    <a:p>
                      <a:pPr marL="0" marR="0" algn="ctr">
                        <a:spcBef>
                          <a:spcPts val="0"/>
                        </a:spcBef>
                        <a:spcAft>
                          <a:spcPts val="0"/>
                        </a:spcAft>
                      </a:pPr>
                      <a:r>
                        <a:rPr lang="en-US" sz="1400" dirty="0">
                          <a:effectLst/>
                        </a:rPr>
                        <a:t>Grade(s)</a:t>
                      </a:r>
                      <a:endParaRPr lang="en-US" sz="1400" dirty="0">
                        <a:solidFill>
                          <a:schemeClr val="bg1">
                            <a:lumMod val="10000"/>
                          </a:schemeClr>
                        </a:solidFill>
                        <a:effectLst/>
                        <a:latin typeface="Times New Roman"/>
                        <a:ea typeface="Calibri"/>
                      </a:endParaRPr>
                    </a:p>
                  </a:txBody>
                  <a:tcPr marL="0" marR="0" marT="0" marB="0" anchor="ctr">
                    <a:solidFill>
                      <a:schemeClr val="accent5">
                        <a:lumMod val="75000"/>
                      </a:schemeClr>
                    </a:solidFill>
                  </a:tcPr>
                </a:tc>
                <a:tc>
                  <a:txBody>
                    <a:bodyPr/>
                    <a:lstStyle/>
                    <a:p>
                      <a:pPr marL="0" marR="0" algn="ctr">
                        <a:spcBef>
                          <a:spcPts val="0"/>
                        </a:spcBef>
                        <a:spcAft>
                          <a:spcPts val="0"/>
                        </a:spcAft>
                      </a:pPr>
                      <a:r>
                        <a:rPr lang="en-US" sz="1400" dirty="0">
                          <a:effectLst/>
                        </a:rPr>
                        <a:t>Tentative Windows</a:t>
                      </a:r>
                      <a:endParaRPr lang="en-US" sz="1400" dirty="0">
                        <a:solidFill>
                          <a:schemeClr val="bg1">
                            <a:lumMod val="10000"/>
                          </a:schemeClr>
                        </a:solidFill>
                        <a:effectLst/>
                        <a:latin typeface="Times New Roman"/>
                        <a:ea typeface="Calibri"/>
                      </a:endParaRPr>
                    </a:p>
                  </a:txBody>
                  <a:tcPr marL="0" marR="0" marT="0" marB="0" anchor="ctr">
                    <a:solidFill>
                      <a:schemeClr val="accent5">
                        <a:lumMod val="75000"/>
                      </a:schemeClr>
                    </a:solidFill>
                  </a:tcPr>
                </a:tc>
                <a:extLst>
                  <a:ext uri="{0D108BD9-81ED-4DB2-BD59-A6C34878D82A}">
                    <a16:rowId xmlns:a16="http://schemas.microsoft.com/office/drawing/2014/main" val="10000"/>
                  </a:ext>
                </a:extLst>
              </a:tr>
              <a:tr h="617220">
                <a:tc>
                  <a:txBody>
                    <a:bodyPr/>
                    <a:lstStyle/>
                    <a:p>
                      <a:pPr marL="0" marR="0" algn="ctr">
                        <a:spcBef>
                          <a:spcPts val="0"/>
                        </a:spcBef>
                        <a:spcAft>
                          <a:spcPts val="0"/>
                        </a:spcAft>
                      </a:pPr>
                      <a:r>
                        <a:rPr lang="en-US" sz="1400" dirty="0">
                          <a:effectLst/>
                        </a:rPr>
                        <a:t>ACCESS for ELLs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Kindergarten ACCESS</a:t>
                      </a:r>
                    </a:p>
                    <a:p>
                      <a:pPr marL="0" marR="0" algn="ctr">
                        <a:spcBef>
                          <a:spcPts val="0"/>
                        </a:spcBef>
                        <a:spcAft>
                          <a:spcPts val="0"/>
                        </a:spcAft>
                      </a:pPr>
                      <a:r>
                        <a:rPr lang="en-US" sz="1400" b="0" dirty="0">
                          <a:solidFill>
                            <a:schemeClr val="tx1">
                              <a:lumMod val="50000"/>
                            </a:schemeClr>
                          </a:solidFill>
                          <a:effectLst/>
                        </a:rPr>
                        <a:t>Alternate ACCESS</a:t>
                      </a:r>
                      <a:endParaRPr lang="en-US" sz="1400" b="0" dirty="0">
                        <a:solidFill>
                          <a:schemeClr val="tx1">
                            <a:lumMod val="50000"/>
                          </a:schemeClr>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K to 12</a:t>
                      </a:r>
                      <a:endParaRPr lang="en-US" sz="1400" dirty="0">
                        <a:solidFill>
                          <a:srgbClr val="000000"/>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January 13 through February 14, 2025</a:t>
                      </a:r>
                      <a:endParaRPr lang="en-US" sz="14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10001"/>
                  </a:ext>
                </a:extLst>
              </a:tr>
              <a:tr h="6172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CMAS and CoAlt: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Science and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Social Studies</a:t>
                      </a:r>
                      <a:endParaRPr lang="en-US" sz="1400" b="0" baseline="30000" dirty="0">
                        <a:solidFill>
                          <a:schemeClr val="tx1">
                            <a:lumMod val="50000"/>
                          </a:schemeClr>
                        </a:solidFill>
                        <a:effectLst/>
                        <a:latin typeface="+mn-lt"/>
                        <a:ea typeface="Calibri"/>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5, 8, 11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4 and 7</a:t>
                      </a:r>
                      <a:endParaRPr lang="en-US" sz="1400" baseline="30000" dirty="0">
                        <a:solidFill>
                          <a:srgbClr val="000000"/>
                        </a:solidFill>
                        <a:effectLst/>
                        <a:latin typeface="+mn-lt"/>
                        <a:ea typeface="Calibri"/>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April 7 through 25, 2025</a:t>
                      </a:r>
                      <a:endParaRPr lang="en-US" sz="1400" baseline="300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10003"/>
                  </a:ext>
                </a:extLst>
              </a:tr>
              <a:tr h="322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CMAS:</a:t>
                      </a:r>
                      <a:r>
                        <a:rPr lang="en-US" sz="1400" baseline="0" dirty="0">
                          <a:effectLst/>
                        </a:rPr>
                        <a:t> </a:t>
                      </a:r>
                      <a:r>
                        <a:rPr lang="en-US" sz="1400" dirty="0">
                          <a:effectLst/>
                        </a:rPr>
                        <a:t>Math</a:t>
                      </a:r>
                      <a:r>
                        <a:rPr lang="en-US" sz="1400" baseline="0" dirty="0">
                          <a:effectLst/>
                        </a:rPr>
                        <a:t> and ELA (CSLA</a:t>
                      </a:r>
                      <a:r>
                        <a:rPr lang="en-US" sz="1400" baseline="30000" dirty="0">
                          <a:effectLst/>
                        </a:rPr>
                        <a:t>1</a:t>
                      </a:r>
                      <a:r>
                        <a:rPr lang="en-US" sz="1400" baseline="0" dirty="0">
                          <a:effectLst/>
                        </a:rPr>
                        <a:t>)</a:t>
                      </a:r>
                      <a:r>
                        <a:rPr lang="en-US" sz="1400" dirty="0">
                          <a:effectLst/>
                        </a:rPr>
                        <a:t> </a:t>
                      </a:r>
                      <a:endParaRPr lang="en-US" sz="1400" b="0" dirty="0">
                        <a:solidFill>
                          <a:schemeClr val="tx1">
                            <a:lumMod val="50000"/>
                          </a:schemeClr>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3 to 8</a:t>
                      </a:r>
                      <a:endParaRPr lang="en-US" sz="1400" baseline="30000" dirty="0">
                        <a:solidFill>
                          <a:srgbClr val="000000"/>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April 7 through 25, 2025</a:t>
                      </a:r>
                      <a:endParaRPr lang="en-US" sz="1400" baseline="300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10004"/>
                  </a:ext>
                </a:extLst>
              </a:tr>
              <a:tr h="322326">
                <a:tc>
                  <a:txBody>
                    <a:bodyPr/>
                    <a:lstStyle/>
                    <a:p>
                      <a:pPr marL="0" marR="0" algn="ctr">
                        <a:spcBef>
                          <a:spcPts val="0"/>
                        </a:spcBef>
                        <a:spcAft>
                          <a:spcPts val="0"/>
                        </a:spcAft>
                      </a:pPr>
                      <a:r>
                        <a:rPr lang="en-US" sz="1400" dirty="0">
                          <a:effectLst/>
                        </a:rPr>
                        <a:t>CoAlt: DLM ELA and</a:t>
                      </a:r>
                      <a:r>
                        <a:rPr lang="en-US" sz="1400" baseline="0" dirty="0">
                          <a:effectLst/>
                        </a:rPr>
                        <a:t> Math</a:t>
                      </a:r>
                      <a:endParaRPr lang="en-US" sz="1400" b="0" dirty="0">
                        <a:solidFill>
                          <a:schemeClr val="tx1">
                            <a:lumMod val="50000"/>
                          </a:schemeClr>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3 to 8</a:t>
                      </a:r>
                      <a:endParaRPr lang="en-US" sz="1400" dirty="0">
                        <a:solidFill>
                          <a:srgbClr val="000000"/>
                        </a:solidFill>
                        <a:effectLst/>
                        <a:latin typeface="+mn-lt"/>
                        <a:ea typeface="Calibri"/>
                      </a:endParaRPr>
                    </a:p>
                  </a:txBody>
                  <a:tcPr marL="0" marR="0" marT="0" marB="0" anchor="ctr"/>
                </a:tc>
                <a:tc>
                  <a:txBody>
                    <a:bodyPr/>
                    <a:lstStyle/>
                    <a:p>
                      <a:pPr marL="0" marR="0" algn="ctr">
                        <a:spcBef>
                          <a:spcPts val="0"/>
                        </a:spcBef>
                        <a:spcAft>
                          <a:spcPts val="0"/>
                        </a:spcAft>
                      </a:pPr>
                      <a:r>
                        <a:rPr lang="en-US" sz="1400" dirty="0">
                          <a:effectLst/>
                        </a:rPr>
                        <a:t>Aligned to CMAS: Math </a:t>
                      </a:r>
                      <a:r>
                        <a:rPr lang="en-US" sz="1400" baseline="0" dirty="0">
                          <a:effectLst/>
                        </a:rPr>
                        <a:t>and ELA schedule</a:t>
                      </a:r>
                      <a:endParaRPr lang="en-US" sz="14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10005"/>
                  </a:ext>
                </a:extLst>
              </a:tr>
              <a:tr h="617220">
                <a:tc>
                  <a:txBody>
                    <a:bodyPr/>
                    <a:lstStyle/>
                    <a:p>
                      <a:pPr marL="0" marR="0" algn="ctr">
                        <a:spcBef>
                          <a:spcPts val="0"/>
                        </a:spcBef>
                        <a:spcAft>
                          <a:spcPts val="0"/>
                        </a:spcAft>
                      </a:pPr>
                      <a:r>
                        <a:rPr lang="en-US" sz="1400" dirty="0">
                          <a:effectLst/>
                        </a:rPr>
                        <a:t>CO PSAT</a:t>
                      </a:r>
                    </a:p>
                    <a:p>
                      <a:pPr marL="0" marR="0" algn="ctr">
                        <a:spcBef>
                          <a:spcPts val="0"/>
                        </a:spcBef>
                        <a:spcAft>
                          <a:spcPts val="0"/>
                        </a:spcAft>
                      </a:pPr>
                      <a:r>
                        <a:rPr lang="en-US" sz="1400" b="0" baseline="0" dirty="0">
                          <a:solidFill>
                            <a:schemeClr val="tx1">
                              <a:lumMod val="50000"/>
                            </a:schemeClr>
                          </a:solidFill>
                          <a:effectLst/>
                        </a:rPr>
                        <a:t>SAT</a:t>
                      </a:r>
                      <a:endParaRPr lang="en-US" sz="1400" b="0" baseline="0" dirty="0">
                        <a:solidFill>
                          <a:schemeClr val="tx1">
                            <a:lumMod val="50000"/>
                          </a:schemeClr>
                        </a:solidFill>
                        <a:effectLst/>
                        <a:latin typeface="+mn-lt"/>
                        <a:ea typeface="Calibri"/>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9 and 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11</a:t>
                      </a:r>
                      <a:endParaRPr lang="en-US" sz="1400" dirty="0">
                        <a:solidFill>
                          <a:srgbClr val="000000"/>
                        </a:solidFill>
                        <a:effectLst/>
                        <a:latin typeface="+mn-lt"/>
                        <a:ea typeface="Calibri"/>
                      </a:endParaRPr>
                    </a:p>
                  </a:txBody>
                  <a:tcPr marL="0" marR="0" marT="0" marB="0" anchor="ctr"/>
                </a:tc>
                <a:tc>
                  <a:txBody>
                    <a:bodyPr/>
                    <a:lstStyle/>
                    <a:p>
                      <a:pPr algn="ctr"/>
                      <a:r>
                        <a:rPr lang="en-US" sz="1400" dirty="0"/>
                        <a:t>April 14 through 25, 2025</a:t>
                      </a:r>
                    </a:p>
                    <a:p>
                      <a:pPr algn="ctr"/>
                      <a:r>
                        <a:rPr lang="en-US" sz="1400" b="0" kern="1200" dirty="0">
                          <a:solidFill>
                            <a:schemeClr val="tx1"/>
                          </a:solidFill>
                          <a:effectLst/>
                        </a:rPr>
                        <a:t>Dates may be selected based on district/school preference within this window</a:t>
                      </a:r>
                      <a:endParaRPr lang="en-US" sz="1400" b="0" i="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r h="322326">
                <a:tc>
                  <a:txBody>
                    <a:bodyPr/>
                    <a:lstStyle/>
                    <a:p>
                      <a:pPr marL="0" marR="0" algn="ctr">
                        <a:spcBef>
                          <a:spcPts val="0"/>
                        </a:spcBef>
                        <a:spcAft>
                          <a:spcPts val="0"/>
                        </a:spcAft>
                      </a:pPr>
                      <a:r>
                        <a:rPr lang="en-US" sz="1400" b="0" baseline="0" dirty="0">
                          <a:solidFill>
                            <a:schemeClr val="tx1">
                              <a:lumMod val="50000"/>
                            </a:schemeClr>
                          </a:solidFill>
                          <a:effectLst/>
                        </a:rPr>
                        <a:t>CoAlt: DLM ELA and Math</a:t>
                      </a:r>
                      <a:endParaRPr lang="en-US" sz="1400" b="0" baseline="0" dirty="0">
                        <a:solidFill>
                          <a:schemeClr val="tx1">
                            <a:lumMod val="50000"/>
                          </a:schemeClr>
                        </a:solidFill>
                        <a:effectLst/>
                        <a:latin typeface="+mn-lt"/>
                      </a:endParaRPr>
                    </a:p>
                  </a:txBody>
                  <a:tcPr marL="0" marR="0" marT="0" marB="0" anchor="ctr"/>
                </a:tc>
                <a:tc>
                  <a:txBody>
                    <a:bodyPr/>
                    <a:lstStyle/>
                    <a:p>
                      <a:pPr marL="0" marR="0" algn="ctr">
                        <a:spcBef>
                          <a:spcPts val="0"/>
                        </a:spcBef>
                        <a:spcAft>
                          <a:spcPts val="0"/>
                        </a:spcAft>
                      </a:pPr>
                      <a:r>
                        <a:rPr lang="en-US" sz="1400" dirty="0">
                          <a:solidFill>
                            <a:srgbClr val="000000"/>
                          </a:solidFill>
                          <a:effectLst/>
                        </a:rPr>
                        <a:t>9 to 11</a:t>
                      </a:r>
                      <a:endParaRPr lang="en-US" sz="1400" dirty="0">
                        <a:solidFill>
                          <a:srgbClr val="000000"/>
                        </a:solidFill>
                        <a:effectLst/>
                        <a:latin typeface="+mn-lt"/>
                        <a:ea typeface="Calibri"/>
                      </a:endParaRPr>
                    </a:p>
                  </a:txBody>
                  <a:tcPr marL="0" marR="0" marT="0" marB="0" anchor="ctr"/>
                </a:tc>
                <a:tc>
                  <a:txBody>
                    <a:bodyPr/>
                    <a:lstStyle/>
                    <a:p>
                      <a:pPr algn="ctr" fontAlgn="t"/>
                      <a:r>
                        <a:rPr lang="en-US" sz="1400" dirty="0">
                          <a:solidFill>
                            <a:srgbClr val="000000"/>
                          </a:solidFill>
                          <a:effectLst/>
                        </a:rPr>
                        <a:t>Aligned to PSAT and SAT schedules</a:t>
                      </a:r>
                    </a:p>
                  </a:txBody>
                  <a:tcPr marL="0" marR="0" marT="0" marB="0" anchor="ctr"/>
                </a:tc>
                <a:extLst>
                  <a:ext uri="{0D108BD9-81ED-4DB2-BD59-A6C34878D82A}">
                    <a16:rowId xmlns:a16="http://schemas.microsoft.com/office/drawing/2014/main" val="3356140669"/>
                  </a:ext>
                </a:extLst>
              </a:tr>
            </a:tbl>
          </a:graphicData>
        </a:graphic>
      </p:graphicFrame>
      <p:sp>
        <p:nvSpPr>
          <p:cNvPr id="6" name="Title 5">
            <a:extLst>
              <a:ext uri="{FF2B5EF4-FFF2-40B4-BE49-F238E27FC236}">
                <a16:creationId xmlns:a16="http://schemas.microsoft.com/office/drawing/2014/main" id="{943E60FD-B237-245A-4C63-F243CC8F2F3A}"/>
              </a:ext>
            </a:extLst>
          </p:cNvPr>
          <p:cNvSpPr txBox="1">
            <a:spLocks noGrp="1"/>
          </p:cNvSpPr>
          <p:nvPr>
            <p:ph type="title" idx="2"/>
          </p:nvPr>
        </p:nvSpPr>
        <p:spPr>
          <a:xfrm>
            <a:off x="123825" y="4348163"/>
            <a:ext cx="7267575" cy="155575"/>
          </a:xfrm>
          <a:prstGeom prst="rect">
            <a:avLst/>
          </a:prstGeom>
          <a:noFill/>
        </p:spPr>
        <p:txBody>
          <a:bodyPr wrap="square">
            <a:spAutoFit/>
          </a:bodyPr>
          <a:lstStyle/>
          <a:p>
            <a:r>
              <a:rPr lang="en-US" sz="1350" baseline="30000" dirty="0">
                <a:solidFill>
                  <a:srgbClr val="000000"/>
                </a:solidFill>
              </a:rPr>
              <a:t>1</a:t>
            </a:r>
            <a:r>
              <a:rPr lang="en-US" sz="1350" dirty="0">
                <a:solidFill>
                  <a:srgbClr val="000000"/>
                </a:solidFill>
              </a:rPr>
              <a:t>CSLA is for eligible multilingual learners in grades 3 and 4 only</a:t>
            </a:r>
          </a:p>
        </p:txBody>
      </p:sp>
    </p:spTree>
    <p:extLst>
      <p:ext uri="{BB962C8B-B14F-4D97-AF65-F5344CB8AC3E}">
        <p14:creationId xmlns:p14="http://schemas.microsoft.com/office/powerpoint/2010/main" val="148036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sz="2800" dirty="0"/>
              <a:t>Agenda</a:t>
            </a:r>
            <a:endParaRPr sz="2800" dirty="0"/>
          </a:p>
        </p:txBody>
      </p:sp>
      <p:sp>
        <p:nvSpPr>
          <p:cNvPr id="497" name="Google Shape;497;p20"/>
          <p:cNvSpPr txBox="1">
            <a:spLocks noGrp="1"/>
          </p:cNvSpPr>
          <p:nvPr>
            <p:ph type="body" idx="1"/>
          </p:nvPr>
        </p:nvSpPr>
        <p:spPr>
          <a:xfrm>
            <a:off x="311700" y="1054350"/>
            <a:ext cx="5277900" cy="3034800"/>
          </a:xfrm>
          <a:prstGeom prst="rect">
            <a:avLst/>
          </a:prstGeom>
          <a:noFill/>
          <a:ln>
            <a:noFill/>
          </a:ln>
        </p:spPr>
        <p:txBody>
          <a:bodyPr spcFirstLastPara="1" wrap="square" lIns="91425" tIns="91425" rIns="91425" bIns="91425" anchor="t" anchorCtr="0">
            <a:noAutofit/>
          </a:bodyPr>
          <a:lstStyle/>
          <a:p>
            <a:pPr marL="285750" indent="-285750">
              <a:spcAft>
                <a:spcPts val="1200"/>
              </a:spcAft>
            </a:pPr>
            <a:r>
              <a:rPr lang="en-US" sz="1800" dirty="0"/>
              <a:t>Privacy Laws</a:t>
            </a:r>
          </a:p>
          <a:p>
            <a:pPr marL="285750" indent="-285750">
              <a:spcAft>
                <a:spcPts val="1200"/>
              </a:spcAft>
            </a:pPr>
            <a:r>
              <a:rPr lang="en-US" sz="1800" dirty="0"/>
              <a:t>Accommodations</a:t>
            </a:r>
          </a:p>
          <a:p>
            <a:pPr marL="285750" indent="-285750">
              <a:spcAft>
                <a:spcPts val="1200"/>
              </a:spcAft>
            </a:pPr>
            <a:r>
              <a:rPr lang="en-US" sz="1800" dirty="0"/>
              <a:t>ACCESS for ELLs</a:t>
            </a:r>
          </a:p>
          <a:p>
            <a:pPr marL="285750" indent="-285750">
              <a:spcAft>
                <a:spcPts val="1200"/>
              </a:spcAft>
            </a:pPr>
            <a:r>
              <a:rPr lang="en-US" sz="1800" dirty="0"/>
              <a:t>CMAS</a:t>
            </a:r>
          </a:p>
          <a:p>
            <a:pPr marL="285750" indent="-285750">
              <a:spcAft>
                <a:spcPts val="1200"/>
              </a:spcAft>
            </a:pPr>
            <a:r>
              <a:rPr lang="en-US" sz="1800" dirty="0"/>
              <a:t>Unique Accommodations</a:t>
            </a:r>
          </a:p>
          <a:p>
            <a:pPr marL="285750" indent="-285750">
              <a:spcAft>
                <a:spcPts val="1200"/>
              </a:spcAft>
            </a:pPr>
            <a:r>
              <a:rPr lang="en-US" sz="1800" dirty="0"/>
              <a:t>CO PSAT/SAT</a:t>
            </a:r>
          </a:p>
          <a:p>
            <a:pPr marL="285750" indent="-285750">
              <a:spcAft>
                <a:spcPts val="1200"/>
              </a:spcAft>
            </a:pPr>
            <a:r>
              <a:rPr lang="en-US" sz="1800" dirty="0"/>
              <a:t>Wrap Up and Final Points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2BD0-C88B-6C2C-EE19-4B0903984963}"/>
              </a:ext>
            </a:extLst>
          </p:cNvPr>
          <p:cNvSpPr>
            <a:spLocks noGrp="1"/>
          </p:cNvSpPr>
          <p:nvPr>
            <p:ph type="title"/>
          </p:nvPr>
        </p:nvSpPr>
        <p:spPr/>
        <p:txBody>
          <a:bodyPr/>
          <a:lstStyle/>
          <a:p>
            <a:r>
              <a:rPr lang="en-US" sz="3600" dirty="0"/>
              <a:t>Accessibility and </a:t>
            </a:r>
            <a:br>
              <a:rPr lang="en-US" sz="3600" dirty="0"/>
            </a:br>
            <a:r>
              <a:rPr lang="en-US" sz="3600" dirty="0"/>
              <a:t>Accommodations Flowchart</a:t>
            </a:r>
          </a:p>
        </p:txBody>
      </p:sp>
      <p:sp>
        <p:nvSpPr>
          <p:cNvPr id="5" name="Content Placeholder 4" descr="Accessibility and accommodations pyramid flowchart diagram">
            <a:extLst>
              <a:ext uri="{FF2B5EF4-FFF2-40B4-BE49-F238E27FC236}">
                <a16:creationId xmlns:a16="http://schemas.microsoft.com/office/drawing/2014/main" id="{6542D1C4-3A29-5D42-3E7B-251D0852CC7B}"/>
              </a:ext>
            </a:extLst>
          </p:cNvPr>
          <p:cNvSpPr txBox="1">
            <a:spLocks/>
          </p:cNvSpPr>
          <p:nvPr/>
        </p:nvSpPr>
        <p:spPr>
          <a:xfrm>
            <a:off x="1614487" y="1000800"/>
            <a:ext cx="5865113" cy="4093307"/>
          </a:xfrm>
          <a:prstGeom prst="triangle">
            <a:avLst>
              <a:gd name="adj" fmla="val 47742"/>
            </a:avLst>
          </a:prstGeom>
          <a:solidFill>
            <a:srgbClr val="5B6065"/>
          </a:solidFill>
          <a:ln w="190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rtlCol="0" anchor="ctr"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lt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lt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lt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9pPr>
          </a:lstStyle>
          <a:p>
            <a:pPr marL="0" indent="0">
              <a:buFont typeface="Arial" panose="020B0604020202020204" pitchFamily="34" charset="0"/>
              <a:buNone/>
            </a:pPr>
            <a:r>
              <a:rPr lang="en-US"/>
              <a:t> </a:t>
            </a:r>
            <a:endParaRPr lang="en-US" dirty="0"/>
          </a:p>
        </p:txBody>
      </p:sp>
      <p:sp>
        <p:nvSpPr>
          <p:cNvPr id="13" name="TextBox 12">
            <a:extLst>
              <a:ext uri="{FF2B5EF4-FFF2-40B4-BE49-F238E27FC236}">
                <a16:creationId xmlns:a16="http://schemas.microsoft.com/office/drawing/2014/main" id="{496664C4-D798-29B1-D1D1-4E53678FD492}"/>
              </a:ext>
            </a:extLst>
          </p:cNvPr>
          <p:cNvSpPr txBox="1"/>
          <p:nvPr/>
        </p:nvSpPr>
        <p:spPr>
          <a:xfrm>
            <a:off x="1994400" y="4560200"/>
            <a:ext cx="5104800" cy="415498"/>
          </a:xfrm>
          <a:prstGeom prst="rect">
            <a:avLst/>
          </a:prstGeom>
          <a:noFill/>
        </p:spPr>
        <p:txBody>
          <a:bodyPr wrap="square" rtlCol="0">
            <a:spAutoFit/>
          </a:bodyPr>
          <a:lstStyle/>
          <a:p>
            <a:pPr algn="ctr"/>
            <a:r>
              <a:rPr lang="en-US" sz="2100" b="1" dirty="0">
                <a:solidFill>
                  <a:schemeClr val="accent6">
                    <a:lumMod val="20000"/>
                    <a:lumOff val="80000"/>
                  </a:schemeClr>
                </a:solidFill>
              </a:rPr>
              <a:t>All Students</a:t>
            </a:r>
          </a:p>
        </p:txBody>
      </p:sp>
      <p:sp>
        <p:nvSpPr>
          <p:cNvPr id="12" name="TextBox 11">
            <a:extLst>
              <a:ext uri="{FF2B5EF4-FFF2-40B4-BE49-F238E27FC236}">
                <a16:creationId xmlns:a16="http://schemas.microsoft.com/office/drawing/2014/main" id="{45CA4739-7B10-4FC1-7127-4AD644BB402C}"/>
              </a:ext>
            </a:extLst>
          </p:cNvPr>
          <p:cNvSpPr txBox="1"/>
          <p:nvPr/>
        </p:nvSpPr>
        <p:spPr>
          <a:xfrm>
            <a:off x="2556001" y="3674181"/>
            <a:ext cx="3801600" cy="738664"/>
          </a:xfrm>
          <a:prstGeom prst="rect">
            <a:avLst/>
          </a:prstGeom>
          <a:noFill/>
        </p:spPr>
        <p:txBody>
          <a:bodyPr wrap="square" rtlCol="0">
            <a:spAutoFit/>
          </a:bodyPr>
          <a:lstStyle/>
          <a:p>
            <a:pPr algn="ctr"/>
            <a:r>
              <a:rPr lang="en-US" sz="2100" b="1" dirty="0">
                <a:solidFill>
                  <a:schemeClr val="accent6">
                    <a:lumMod val="20000"/>
                    <a:lumOff val="80000"/>
                  </a:schemeClr>
                </a:solidFill>
              </a:rPr>
              <a:t>Administration Considerations</a:t>
            </a:r>
          </a:p>
        </p:txBody>
      </p:sp>
      <p:sp>
        <p:nvSpPr>
          <p:cNvPr id="11" name="TextBox 10">
            <a:extLst>
              <a:ext uri="{FF2B5EF4-FFF2-40B4-BE49-F238E27FC236}">
                <a16:creationId xmlns:a16="http://schemas.microsoft.com/office/drawing/2014/main" id="{8648FF83-E109-3216-9AE4-6503CDB4C766}"/>
              </a:ext>
            </a:extLst>
          </p:cNvPr>
          <p:cNvSpPr txBox="1"/>
          <p:nvPr/>
        </p:nvSpPr>
        <p:spPr>
          <a:xfrm>
            <a:off x="2996257" y="2848618"/>
            <a:ext cx="2995035" cy="738664"/>
          </a:xfrm>
          <a:prstGeom prst="rect">
            <a:avLst/>
          </a:prstGeom>
          <a:noFill/>
        </p:spPr>
        <p:txBody>
          <a:bodyPr wrap="square" rtlCol="0">
            <a:spAutoFit/>
          </a:bodyPr>
          <a:lstStyle/>
          <a:p>
            <a:pPr algn="ctr"/>
            <a:r>
              <a:rPr lang="en-US" sz="2100" b="1" dirty="0">
                <a:solidFill>
                  <a:schemeClr val="accent6">
                    <a:lumMod val="20000"/>
                    <a:lumOff val="80000"/>
                  </a:schemeClr>
                </a:solidFill>
              </a:rPr>
              <a:t>Accessibility Features</a:t>
            </a:r>
          </a:p>
        </p:txBody>
      </p:sp>
      <p:sp>
        <p:nvSpPr>
          <p:cNvPr id="10" name="TextBox 9">
            <a:extLst>
              <a:ext uri="{FF2B5EF4-FFF2-40B4-BE49-F238E27FC236}">
                <a16:creationId xmlns:a16="http://schemas.microsoft.com/office/drawing/2014/main" id="{48770841-A28D-B9EC-A81B-E3E28908B545}"/>
              </a:ext>
            </a:extLst>
          </p:cNvPr>
          <p:cNvSpPr txBox="1"/>
          <p:nvPr/>
        </p:nvSpPr>
        <p:spPr>
          <a:xfrm>
            <a:off x="3280575" y="2338400"/>
            <a:ext cx="2426400" cy="415498"/>
          </a:xfrm>
          <a:prstGeom prst="rect">
            <a:avLst/>
          </a:prstGeom>
          <a:noFill/>
        </p:spPr>
        <p:txBody>
          <a:bodyPr wrap="square" rtlCol="0">
            <a:spAutoFit/>
          </a:bodyPr>
          <a:lstStyle/>
          <a:p>
            <a:pPr algn="ctr"/>
            <a:r>
              <a:rPr lang="en-US" sz="2100" b="1" dirty="0">
                <a:solidFill>
                  <a:schemeClr val="accent6">
                    <a:lumMod val="20000"/>
                    <a:lumOff val="80000"/>
                  </a:schemeClr>
                </a:solidFill>
              </a:rPr>
              <a:t>Accommodations</a:t>
            </a:r>
          </a:p>
        </p:txBody>
      </p:sp>
      <p:sp>
        <p:nvSpPr>
          <p:cNvPr id="9" name="TextBox 8">
            <a:extLst>
              <a:ext uri="{FF2B5EF4-FFF2-40B4-BE49-F238E27FC236}">
                <a16:creationId xmlns:a16="http://schemas.microsoft.com/office/drawing/2014/main" id="{D84F1DF8-38BD-2C5D-0026-5ABD6E57EA03}"/>
              </a:ext>
            </a:extLst>
          </p:cNvPr>
          <p:cNvSpPr txBox="1"/>
          <p:nvPr/>
        </p:nvSpPr>
        <p:spPr>
          <a:xfrm>
            <a:off x="3667766" y="1581287"/>
            <a:ext cx="1573833" cy="369332"/>
          </a:xfrm>
          <a:prstGeom prst="rect">
            <a:avLst/>
          </a:prstGeom>
          <a:noFill/>
          <a:ln>
            <a:noFill/>
          </a:ln>
        </p:spPr>
        <p:txBody>
          <a:bodyPr wrap="square" rtlCol="0">
            <a:spAutoFit/>
          </a:bodyPr>
          <a:lstStyle/>
          <a:p>
            <a:pPr algn="ctr"/>
            <a:r>
              <a:rPr lang="en-US" sz="1800" b="1" dirty="0">
                <a:solidFill>
                  <a:schemeClr val="accent6">
                    <a:lumMod val="20000"/>
                    <a:lumOff val="80000"/>
                  </a:schemeClr>
                </a:solidFill>
              </a:rPr>
              <a:t>UARs</a:t>
            </a:r>
          </a:p>
        </p:txBody>
      </p:sp>
      <p:sp>
        <p:nvSpPr>
          <p:cNvPr id="6" name="TextBox 5">
            <a:extLst>
              <a:ext uri="{FF2B5EF4-FFF2-40B4-BE49-F238E27FC236}">
                <a16:creationId xmlns:a16="http://schemas.microsoft.com/office/drawing/2014/main" id="{71D4604E-3F2D-A87A-CC39-EB8950FE562C}"/>
              </a:ext>
            </a:extLst>
          </p:cNvPr>
          <p:cNvSpPr txBox="1"/>
          <p:nvPr/>
        </p:nvSpPr>
        <p:spPr>
          <a:xfrm>
            <a:off x="6804262" y="1943104"/>
            <a:ext cx="1954960" cy="1477328"/>
          </a:xfrm>
          <a:prstGeom prst="rect">
            <a:avLst/>
          </a:prstGeom>
          <a:noFill/>
        </p:spPr>
        <p:txBody>
          <a:bodyPr wrap="square" rtlCol="0">
            <a:spAutoFit/>
          </a:bodyPr>
          <a:lstStyle/>
          <a:p>
            <a:pPr algn="ctr"/>
            <a:r>
              <a:rPr lang="en-US" sz="1800" b="1" i="1" u="sng" dirty="0">
                <a:solidFill>
                  <a:srgbClr val="000000"/>
                </a:solidFill>
              </a:rPr>
              <a:t>May </a:t>
            </a:r>
            <a:r>
              <a:rPr lang="en-US" sz="1800" dirty="0">
                <a:solidFill>
                  <a:srgbClr val="000000"/>
                </a:solidFill>
              </a:rPr>
              <a:t>include students with active IEP/504/LIEP (but not required)</a:t>
            </a:r>
          </a:p>
        </p:txBody>
      </p:sp>
      <p:sp>
        <p:nvSpPr>
          <p:cNvPr id="8" name="TextBox 7">
            <a:extLst>
              <a:ext uri="{FF2B5EF4-FFF2-40B4-BE49-F238E27FC236}">
                <a16:creationId xmlns:a16="http://schemas.microsoft.com/office/drawing/2014/main" id="{86AF5087-B9BC-76F7-96AC-4268744D5D7A}"/>
              </a:ext>
            </a:extLst>
          </p:cNvPr>
          <p:cNvSpPr txBox="1"/>
          <p:nvPr/>
        </p:nvSpPr>
        <p:spPr>
          <a:xfrm>
            <a:off x="825510" y="2270657"/>
            <a:ext cx="1512606" cy="1477328"/>
          </a:xfrm>
          <a:prstGeom prst="rect">
            <a:avLst/>
          </a:prstGeom>
          <a:noFill/>
        </p:spPr>
        <p:txBody>
          <a:bodyPr wrap="square" rtlCol="0">
            <a:spAutoFit/>
          </a:bodyPr>
          <a:lstStyle/>
          <a:p>
            <a:pPr algn="ctr"/>
            <a:r>
              <a:rPr lang="en-US" sz="1800" dirty="0">
                <a:solidFill>
                  <a:srgbClr val="000000"/>
                </a:solidFill>
              </a:rPr>
              <a:t>Students </a:t>
            </a:r>
            <a:r>
              <a:rPr lang="en-US" sz="1800" b="1" i="1" u="sng" dirty="0">
                <a:solidFill>
                  <a:srgbClr val="000000"/>
                </a:solidFill>
              </a:rPr>
              <a:t>must </a:t>
            </a:r>
            <a:r>
              <a:rPr lang="en-US" sz="1800" dirty="0">
                <a:solidFill>
                  <a:srgbClr val="000000"/>
                </a:solidFill>
              </a:rPr>
              <a:t> receive LIEP instructional practices </a:t>
            </a:r>
          </a:p>
        </p:txBody>
      </p:sp>
      <p:sp>
        <p:nvSpPr>
          <p:cNvPr id="7" name="TextBox 6">
            <a:extLst>
              <a:ext uri="{FF2B5EF4-FFF2-40B4-BE49-F238E27FC236}">
                <a16:creationId xmlns:a16="http://schemas.microsoft.com/office/drawing/2014/main" id="{6836AD5B-D632-68FC-B6AC-52D7A293F5A0}"/>
              </a:ext>
            </a:extLst>
          </p:cNvPr>
          <p:cNvSpPr txBox="1"/>
          <p:nvPr/>
        </p:nvSpPr>
        <p:spPr>
          <a:xfrm>
            <a:off x="1581813" y="1036970"/>
            <a:ext cx="1512606" cy="923330"/>
          </a:xfrm>
          <a:prstGeom prst="rect">
            <a:avLst/>
          </a:prstGeom>
          <a:noFill/>
        </p:spPr>
        <p:txBody>
          <a:bodyPr wrap="square" rtlCol="0">
            <a:spAutoFit/>
          </a:bodyPr>
          <a:lstStyle/>
          <a:p>
            <a:pPr algn="ctr"/>
            <a:r>
              <a:rPr lang="en-US" sz="1800" dirty="0">
                <a:solidFill>
                  <a:srgbClr val="000000"/>
                </a:solidFill>
              </a:rPr>
              <a:t>Students </a:t>
            </a:r>
            <a:r>
              <a:rPr lang="en-US" sz="1800" b="1" i="1" u="sng" dirty="0">
                <a:solidFill>
                  <a:srgbClr val="000000"/>
                </a:solidFill>
              </a:rPr>
              <a:t>must </a:t>
            </a:r>
            <a:r>
              <a:rPr lang="en-US" sz="1800" dirty="0">
                <a:solidFill>
                  <a:srgbClr val="000000"/>
                </a:solidFill>
              </a:rPr>
              <a:t>have an active IEP/504</a:t>
            </a:r>
          </a:p>
        </p:txBody>
      </p:sp>
      <p:cxnSp>
        <p:nvCxnSpPr>
          <p:cNvPr id="14" name="Straight Connector 13">
            <a:extLst>
              <a:ext uri="{FF2B5EF4-FFF2-40B4-BE49-F238E27FC236}">
                <a16:creationId xmlns:a16="http://schemas.microsoft.com/office/drawing/2014/main" id="{1C9386E6-AC0F-0ED8-BB1D-1C33B46AA99F}"/>
              </a:ext>
              <a:ext uri="{C183D7F6-B498-43B3-948B-1728B52AA6E4}">
                <adec:decorative xmlns:adec="http://schemas.microsoft.com/office/drawing/2017/decorative" val="1"/>
              </a:ext>
            </a:extLst>
          </p:cNvPr>
          <p:cNvCxnSpPr>
            <a:cxnSpLocks/>
          </p:cNvCxnSpPr>
          <p:nvPr/>
        </p:nvCxnSpPr>
        <p:spPr>
          <a:xfrm>
            <a:off x="3598324" y="2259919"/>
            <a:ext cx="16876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9EE818-E2F6-7FA3-260E-0644A78CB83F}"/>
              </a:ext>
              <a:ext uri="{C183D7F6-B498-43B3-948B-1728B52AA6E4}">
                <adec:decorative xmlns:adec="http://schemas.microsoft.com/office/drawing/2017/decorative" val="1"/>
              </a:ext>
            </a:extLst>
          </p:cNvPr>
          <p:cNvCxnSpPr>
            <a:cxnSpLocks/>
          </p:cNvCxnSpPr>
          <p:nvPr/>
        </p:nvCxnSpPr>
        <p:spPr>
          <a:xfrm>
            <a:off x="3086101" y="2913874"/>
            <a:ext cx="26643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387FBE-4085-D805-B2E4-3040D598E94D}"/>
              </a:ext>
              <a:ext uri="{C183D7F6-B498-43B3-948B-1728B52AA6E4}">
                <adec:decorative xmlns:adec="http://schemas.microsoft.com/office/drawing/2017/decorative" val="1"/>
              </a:ext>
            </a:extLst>
          </p:cNvPr>
          <p:cNvCxnSpPr>
            <a:cxnSpLocks/>
          </p:cNvCxnSpPr>
          <p:nvPr/>
        </p:nvCxnSpPr>
        <p:spPr>
          <a:xfrm>
            <a:off x="2637065" y="3657310"/>
            <a:ext cx="3682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87F09E-C4A8-3FD5-42F7-BDB1D7AAEE7F}"/>
              </a:ext>
              <a:ext uri="{C183D7F6-B498-43B3-948B-1728B52AA6E4}">
                <adec:decorative xmlns:adec="http://schemas.microsoft.com/office/drawing/2017/decorative" val="1"/>
              </a:ext>
            </a:extLst>
          </p:cNvPr>
          <p:cNvCxnSpPr>
            <a:cxnSpLocks/>
          </p:cNvCxnSpPr>
          <p:nvPr/>
        </p:nvCxnSpPr>
        <p:spPr>
          <a:xfrm flipV="1">
            <a:off x="1997395" y="4445158"/>
            <a:ext cx="4877921" cy="13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C44BC8-0B9A-CC13-6782-8BC2BD0D3802}"/>
              </a:ext>
              <a:ext uri="{C183D7F6-B498-43B3-948B-1728B52AA6E4}">
                <adec:decorative xmlns:adec="http://schemas.microsoft.com/office/drawing/2017/decorative" val="1"/>
              </a:ext>
            </a:extLst>
          </p:cNvPr>
          <p:cNvCxnSpPr>
            <a:cxnSpLocks/>
          </p:cNvCxnSpPr>
          <p:nvPr/>
        </p:nvCxnSpPr>
        <p:spPr>
          <a:xfrm flipH="1">
            <a:off x="6053653" y="2848618"/>
            <a:ext cx="843241" cy="1929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31B052-3908-3969-7F01-5F23FDE80711}"/>
              </a:ext>
              <a:ext uri="{C183D7F6-B498-43B3-948B-1728B52AA6E4}">
                <adec:decorative xmlns:adec="http://schemas.microsoft.com/office/drawing/2017/decorative" val="1"/>
              </a:ext>
            </a:extLst>
          </p:cNvPr>
          <p:cNvCxnSpPr>
            <a:cxnSpLocks/>
          </p:cNvCxnSpPr>
          <p:nvPr/>
        </p:nvCxnSpPr>
        <p:spPr>
          <a:xfrm flipH="1">
            <a:off x="6540984" y="2836168"/>
            <a:ext cx="334332" cy="948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EFA3D0-F1D9-6E26-01F4-14AFB6EF5E41}"/>
              </a:ext>
              <a:ext uri="{C183D7F6-B498-43B3-948B-1728B52AA6E4}">
                <adec:decorative xmlns:adec="http://schemas.microsoft.com/office/drawing/2017/decorative" val="1"/>
              </a:ext>
            </a:extLst>
          </p:cNvPr>
          <p:cNvCxnSpPr/>
          <p:nvPr/>
        </p:nvCxnSpPr>
        <p:spPr>
          <a:xfrm>
            <a:off x="2148468" y="2598949"/>
            <a:ext cx="10866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FCDE81-F591-07DE-5708-E1053C4135AD}"/>
              </a:ext>
              <a:ext uri="{C183D7F6-B498-43B3-948B-1728B52AA6E4}">
                <adec:decorative xmlns:adec="http://schemas.microsoft.com/office/drawing/2017/decorative" val="1"/>
              </a:ext>
            </a:extLst>
          </p:cNvPr>
          <p:cNvCxnSpPr>
            <a:cxnSpLocks/>
          </p:cNvCxnSpPr>
          <p:nvPr/>
        </p:nvCxnSpPr>
        <p:spPr>
          <a:xfrm>
            <a:off x="3023559" y="1435371"/>
            <a:ext cx="708382" cy="511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5C982B-C108-D960-4A5E-95FF801DD07A}"/>
              </a:ext>
              <a:ext uri="{C183D7F6-B498-43B3-948B-1728B52AA6E4}">
                <adec:decorative xmlns:adec="http://schemas.microsoft.com/office/drawing/2017/decorative" val="1"/>
              </a:ext>
            </a:extLst>
          </p:cNvPr>
          <p:cNvCxnSpPr>
            <a:cxnSpLocks/>
          </p:cNvCxnSpPr>
          <p:nvPr/>
        </p:nvCxnSpPr>
        <p:spPr>
          <a:xfrm>
            <a:off x="3023559" y="1435370"/>
            <a:ext cx="423026" cy="875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326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bg1"/>
                </a:solidFill>
              </a:rPr>
              <a:t>ACCESS for ELLs</a:t>
            </a:r>
            <a:endParaRPr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AE40-188E-4AF2-A2E8-7EF2597DDFC2}"/>
              </a:ext>
            </a:extLst>
          </p:cNvPr>
          <p:cNvSpPr>
            <a:spLocks noGrp="1"/>
          </p:cNvSpPr>
          <p:nvPr>
            <p:ph type="title"/>
          </p:nvPr>
        </p:nvSpPr>
        <p:spPr/>
        <p:txBody>
          <a:bodyPr/>
          <a:lstStyle/>
          <a:p>
            <a:r>
              <a:rPr lang="en-US" sz="2800" dirty="0"/>
              <a:t>ACCESS for ELLs Accessibilities and Accommodations</a:t>
            </a:r>
          </a:p>
        </p:txBody>
      </p:sp>
      <p:sp>
        <p:nvSpPr>
          <p:cNvPr id="5" name="Content Placeholder 1">
            <a:extLst>
              <a:ext uri="{FF2B5EF4-FFF2-40B4-BE49-F238E27FC236}">
                <a16:creationId xmlns:a16="http://schemas.microsoft.com/office/drawing/2014/main" id="{7AFBE72C-DD31-4396-B713-4A03F0A899BB}"/>
              </a:ext>
            </a:extLst>
          </p:cNvPr>
          <p:cNvSpPr txBox="1">
            <a:spLocks/>
          </p:cNvSpPr>
          <p:nvPr/>
        </p:nvSpPr>
        <p:spPr>
          <a:xfrm>
            <a:off x="370521" y="982340"/>
            <a:ext cx="7828082" cy="3480197"/>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r>
              <a:rPr lang="en-US" dirty="0">
                <a:solidFill>
                  <a:srgbClr val="000000"/>
                </a:solidFill>
              </a:rPr>
              <a:t>Online</a:t>
            </a:r>
          </a:p>
          <a:p>
            <a:r>
              <a:rPr lang="en-US" dirty="0">
                <a:solidFill>
                  <a:srgbClr val="000000"/>
                </a:solidFill>
              </a:rPr>
              <a:t>Paper</a:t>
            </a:r>
          </a:p>
          <a:p>
            <a:r>
              <a:rPr lang="en-US" dirty="0">
                <a:solidFill>
                  <a:srgbClr val="000000"/>
                </a:solidFill>
              </a:rPr>
              <a:t>Kindergarten</a:t>
            </a:r>
          </a:p>
          <a:p>
            <a:r>
              <a:rPr lang="en-US" dirty="0">
                <a:solidFill>
                  <a:srgbClr val="000000"/>
                </a:solidFill>
              </a:rPr>
              <a:t>Alternate ACCESS</a:t>
            </a:r>
          </a:p>
          <a:p>
            <a:pPr marL="0" indent="0">
              <a:buFont typeface="Arial" panose="020B0604020202020204" pitchFamily="34" charset="0"/>
              <a:buNone/>
            </a:pPr>
            <a:endParaRPr lang="en-US" dirty="0">
              <a:solidFill>
                <a:srgbClr val="000000"/>
              </a:solidFill>
            </a:endParaRPr>
          </a:p>
          <a:p>
            <a:pPr marL="0" indent="0">
              <a:buFont typeface="Arial" panose="020B0604020202020204" pitchFamily="34" charset="0"/>
              <a:buNone/>
            </a:pPr>
            <a:endParaRPr lang="en-US" dirty="0">
              <a:solidFill>
                <a:srgbClr val="000000"/>
              </a:solidFill>
            </a:endParaRPr>
          </a:p>
          <a:p>
            <a:pPr marL="0" indent="0">
              <a:lnSpc>
                <a:spcPct val="120000"/>
              </a:lnSpc>
              <a:spcBef>
                <a:spcPts val="0"/>
              </a:spcBef>
              <a:buFont typeface="Arial" panose="020B0604020202020204" pitchFamily="34" charset="0"/>
              <a:buNone/>
            </a:pPr>
            <a:r>
              <a:rPr lang="en-US" dirty="0">
                <a:solidFill>
                  <a:srgbClr val="000000"/>
                </a:solidFill>
                <a:hlinkClick r:id="rId2"/>
              </a:rPr>
              <a:t>2024-25 Accessibility and Accommodations Manual: ACCESS for ELLs</a:t>
            </a:r>
            <a:r>
              <a:rPr lang="en-US" dirty="0">
                <a:solidFill>
                  <a:srgbClr val="000000"/>
                </a:solidFill>
              </a:rPr>
              <a:t> </a:t>
            </a:r>
          </a:p>
        </p:txBody>
      </p:sp>
    </p:spTree>
    <p:extLst>
      <p:ext uri="{BB962C8B-B14F-4D97-AF65-F5344CB8AC3E}">
        <p14:creationId xmlns:p14="http://schemas.microsoft.com/office/powerpoint/2010/main" val="381283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12C5-018B-DE7F-BC9E-2FBC7CA65B02}"/>
              </a:ext>
            </a:extLst>
          </p:cNvPr>
          <p:cNvSpPr>
            <a:spLocks noGrp="1"/>
          </p:cNvSpPr>
          <p:nvPr>
            <p:ph type="title"/>
          </p:nvPr>
        </p:nvSpPr>
        <p:spPr/>
        <p:txBody>
          <a:bodyPr/>
          <a:lstStyle/>
          <a:p>
            <a:r>
              <a:rPr lang="en-US" sz="2800" dirty="0"/>
              <a:t>ACCESS for ELLs and Alternate ACCESS</a:t>
            </a:r>
          </a:p>
        </p:txBody>
      </p:sp>
      <p:sp>
        <p:nvSpPr>
          <p:cNvPr id="3" name="Text Placeholder 2">
            <a:extLst>
              <a:ext uri="{FF2B5EF4-FFF2-40B4-BE49-F238E27FC236}">
                <a16:creationId xmlns:a16="http://schemas.microsoft.com/office/drawing/2014/main" id="{796A01EA-A761-0106-3550-C947FF3CA7BF}"/>
              </a:ext>
            </a:extLst>
          </p:cNvPr>
          <p:cNvSpPr>
            <a:spLocks noGrp="1"/>
          </p:cNvSpPr>
          <p:nvPr>
            <p:ph type="body" idx="1"/>
          </p:nvPr>
        </p:nvSpPr>
        <p:spPr>
          <a:xfrm>
            <a:off x="311700" y="1152475"/>
            <a:ext cx="7388511" cy="3034800"/>
          </a:xfrm>
        </p:spPr>
        <p:txBody>
          <a:bodyPr>
            <a:normAutofit/>
          </a:bodyPr>
          <a:lstStyle/>
          <a:p>
            <a:pPr marL="127000" indent="0">
              <a:buNone/>
            </a:pPr>
            <a:r>
              <a:rPr lang="en-US" sz="1800" dirty="0"/>
              <a:t>English proficiency assessment for students identified as Non English Proficient (NEP) and Limited English Proficient (LEP)</a:t>
            </a:r>
          </a:p>
          <a:p>
            <a:pPr marL="127000" indent="0">
              <a:buNone/>
            </a:pPr>
            <a:endParaRPr lang="en-US" sz="1800" dirty="0"/>
          </a:p>
        </p:txBody>
      </p:sp>
    </p:spTree>
    <p:extLst>
      <p:ext uri="{BB962C8B-B14F-4D97-AF65-F5344CB8AC3E}">
        <p14:creationId xmlns:p14="http://schemas.microsoft.com/office/powerpoint/2010/main" val="2689250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BF24-F291-4498-990F-782D761B6629}"/>
              </a:ext>
            </a:extLst>
          </p:cNvPr>
          <p:cNvSpPr>
            <a:spLocks noGrp="1"/>
          </p:cNvSpPr>
          <p:nvPr>
            <p:ph type="title"/>
          </p:nvPr>
        </p:nvSpPr>
        <p:spPr>
          <a:xfrm>
            <a:off x="311699" y="105100"/>
            <a:ext cx="8452637" cy="741300"/>
          </a:xfrm>
        </p:spPr>
        <p:txBody>
          <a:bodyPr/>
          <a:lstStyle/>
          <a:p>
            <a:r>
              <a:rPr lang="en-US" sz="2800" dirty="0"/>
              <a:t>Administrative Considerations and </a:t>
            </a:r>
            <a:br>
              <a:rPr lang="en-US" sz="2800" dirty="0"/>
            </a:br>
            <a:r>
              <a:rPr lang="en-US" sz="2800" dirty="0"/>
              <a:t>Accessibility Features</a:t>
            </a:r>
          </a:p>
        </p:txBody>
      </p:sp>
      <p:sp>
        <p:nvSpPr>
          <p:cNvPr id="5" name="Content Placeholder 2">
            <a:extLst>
              <a:ext uri="{FF2B5EF4-FFF2-40B4-BE49-F238E27FC236}">
                <a16:creationId xmlns:a16="http://schemas.microsoft.com/office/drawing/2014/main" id="{9D3F63B4-CD9E-E4FD-D073-EAA9C2F6EB42}"/>
              </a:ext>
            </a:extLst>
          </p:cNvPr>
          <p:cNvSpPr txBox="1">
            <a:spLocks/>
          </p:cNvSpPr>
          <p:nvPr/>
        </p:nvSpPr>
        <p:spPr>
          <a:xfrm>
            <a:off x="311699" y="974291"/>
            <a:ext cx="7928596" cy="399682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sz="1800" b="1" dirty="0"/>
              <a:t>Administrative Considerations: </a:t>
            </a:r>
            <a:r>
              <a:rPr lang="en-US" sz="1800" dirty="0"/>
              <a:t>Adjustments made to the students’ testing environment. For example, students may require 1:1 or small group testing.  Administrative considerations are available to all students.</a:t>
            </a:r>
          </a:p>
          <a:p>
            <a:endParaRPr lang="en-US" sz="1800" dirty="0"/>
          </a:p>
          <a:p>
            <a:pPr marL="127000" indent="0">
              <a:buNone/>
            </a:pPr>
            <a:r>
              <a:rPr lang="en-US" sz="1800" b="1" dirty="0"/>
              <a:t>Accessibility Features: </a:t>
            </a:r>
            <a:r>
              <a:rPr lang="en-US" sz="1800" dirty="0"/>
              <a:t>Adjustments made to increase the students’ access to the assessment by providing tools and supports that the students use in daily instruction. These tools and supports do not interfere with the construct that is being measured. Examples are screen color preference or scratch paper. Accessibility features are available to all students.</a:t>
            </a:r>
          </a:p>
          <a:p>
            <a:endParaRPr lang="en-US" dirty="0"/>
          </a:p>
        </p:txBody>
      </p:sp>
    </p:spTree>
    <p:extLst>
      <p:ext uri="{BB962C8B-B14F-4D97-AF65-F5344CB8AC3E}">
        <p14:creationId xmlns:p14="http://schemas.microsoft.com/office/powerpoint/2010/main" val="3395301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D9AE-648E-3360-344C-57FD2CBF269A}"/>
              </a:ext>
            </a:extLst>
          </p:cNvPr>
          <p:cNvSpPr>
            <a:spLocks noGrp="1"/>
          </p:cNvSpPr>
          <p:nvPr>
            <p:ph type="title"/>
          </p:nvPr>
        </p:nvSpPr>
        <p:spPr/>
        <p:txBody>
          <a:bodyPr/>
          <a:lstStyle/>
          <a:p>
            <a:r>
              <a:rPr lang="en-US" sz="2800" dirty="0"/>
              <a:t>Accommodations on ACCESS for ELLs</a:t>
            </a:r>
          </a:p>
        </p:txBody>
      </p:sp>
      <p:sp>
        <p:nvSpPr>
          <p:cNvPr id="3" name="Text Placeholder 2">
            <a:extLst>
              <a:ext uri="{FF2B5EF4-FFF2-40B4-BE49-F238E27FC236}">
                <a16:creationId xmlns:a16="http://schemas.microsoft.com/office/drawing/2014/main" id="{5DD11BAE-2B00-8534-9527-BBA7A6C2850A}"/>
              </a:ext>
            </a:extLst>
          </p:cNvPr>
          <p:cNvSpPr>
            <a:spLocks noGrp="1"/>
          </p:cNvSpPr>
          <p:nvPr>
            <p:ph type="body" idx="1"/>
          </p:nvPr>
        </p:nvSpPr>
        <p:spPr>
          <a:xfrm>
            <a:off x="311699" y="1152475"/>
            <a:ext cx="7383163" cy="3034800"/>
          </a:xfrm>
        </p:spPr>
        <p:txBody>
          <a:bodyPr/>
          <a:lstStyle/>
          <a:p>
            <a:pPr marL="127000" indent="0">
              <a:buNone/>
            </a:pPr>
            <a:r>
              <a:rPr lang="en-US" sz="1800" b="1" dirty="0"/>
              <a:t>Accommodations:</a:t>
            </a:r>
            <a:r>
              <a:rPr lang="en-US" sz="1800" b="1" dirty="0">
                <a:solidFill>
                  <a:srgbClr val="000000"/>
                </a:solidFill>
              </a:rPr>
              <a:t> </a:t>
            </a:r>
            <a:r>
              <a:rPr lang="en-US" sz="1800" dirty="0">
                <a:solidFill>
                  <a:srgbClr val="000000"/>
                </a:solidFill>
              </a:rPr>
              <a:t>Practices and procedures that provide equitable access to an assessment for students who have a documented need in their IEP or 504 plan. Accommodations are directly related to a student’s identified disability area and the ability to access the test.  </a:t>
            </a:r>
          </a:p>
          <a:p>
            <a:pPr marL="127000" indent="0">
              <a:buNone/>
            </a:pPr>
            <a:endParaRPr lang="en-US" sz="1800" dirty="0">
              <a:solidFill>
                <a:srgbClr val="000000"/>
              </a:solidFill>
            </a:endParaRPr>
          </a:p>
          <a:p>
            <a:pPr marL="127000" indent="0">
              <a:buNone/>
            </a:pPr>
            <a:r>
              <a:rPr lang="en-US" sz="1800" dirty="0">
                <a:solidFill>
                  <a:srgbClr val="000000"/>
                </a:solidFill>
              </a:rPr>
              <a:t>Qualifying students who receive an accommodation on ACCESS for ELLs must have a documented need on their active IEP/504 plan.</a:t>
            </a:r>
          </a:p>
          <a:p>
            <a:endParaRPr lang="en-US" dirty="0"/>
          </a:p>
        </p:txBody>
      </p:sp>
    </p:spTree>
    <p:extLst>
      <p:ext uri="{BB962C8B-B14F-4D97-AF65-F5344CB8AC3E}">
        <p14:creationId xmlns:p14="http://schemas.microsoft.com/office/powerpoint/2010/main" val="2282276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066E7-3931-A868-CCA3-932D12850EA2}"/>
              </a:ext>
            </a:extLst>
          </p:cNvPr>
          <p:cNvSpPr>
            <a:spLocks noGrp="1"/>
          </p:cNvSpPr>
          <p:nvPr>
            <p:ph type="title"/>
          </p:nvPr>
        </p:nvSpPr>
        <p:spPr/>
        <p:txBody>
          <a:bodyPr/>
          <a:lstStyle/>
          <a:p>
            <a:r>
              <a:rPr lang="en-US" sz="2800"/>
              <a:t>ACCESS Administrative </a:t>
            </a:r>
            <a:r>
              <a:rPr lang="en-US" sz="2800" dirty="0"/>
              <a:t>Considerations and Accessibility Features</a:t>
            </a:r>
          </a:p>
        </p:txBody>
      </p:sp>
      <p:sp>
        <p:nvSpPr>
          <p:cNvPr id="5" name="Content Placeholder 2">
            <a:extLst>
              <a:ext uri="{FF2B5EF4-FFF2-40B4-BE49-F238E27FC236}">
                <a16:creationId xmlns:a16="http://schemas.microsoft.com/office/drawing/2014/main" id="{9FBE817A-10D4-8ED6-0F93-50EDE8880DF2}"/>
              </a:ext>
            </a:extLst>
          </p:cNvPr>
          <p:cNvSpPr txBox="1">
            <a:spLocks/>
          </p:cNvSpPr>
          <p:nvPr/>
        </p:nvSpPr>
        <p:spPr>
          <a:xfrm>
            <a:off x="311700" y="899426"/>
            <a:ext cx="3709486" cy="348050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Setting</a:t>
            </a:r>
          </a:p>
          <a:p>
            <a:pPr>
              <a:buFont typeface="Wingdings" panose="05000000000000000000" pitchFamily="2" charset="2"/>
              <a:buChar char="§"/>
            </a:pPr>
            <a:r>
              <a:rPr lang="en-US" sz="1800" dirty="0"/>
              <a:t>Adaptive and specialized equipment or furniture</a:t>
            </a:r>
          </a:p>
          <a:p>
            <a:pPr>
              <a:buFont typeface="Wingdings" panose="05000000000000000000" pitchFamily="2" charset="2"/>
              <a:buChar char="§"/>
            </a:pPr>
            <a:r>
              <a:rPr lang="en-US" sz="1800" dirty="0"/>
              <a:t>Individual or small group setting</a:t>
            </a:r>
          </a:p>
          <a:p>
            <a:pPr>
              <a:buFont typeface="Wingdings" panose="05000000000000000000" pitchFamily="2" charset="2"/>
              <a:buChar char="§"/>
            </a:pPr>
            <a:endParaRPr lang="en-US" sz="1800" dirty="0"/>
          </a:p>
          <a:p>
            <a:pPr marL="0" indent="0">
              <a:buFont typeface="Roboto"/>
              <a:buNone/>
            </a:pPr>
            <a:r>
              <a:rPr lang="en-US" sz="1800" dirty="0"/>
              <a:t>Presentation</a:t>
            </a:r>
          </a:p>
          <a:p>
            <a:pPr>
              <a:buFont typeface="Wingdings" panose="05000000000000000000" pitchFamily="2" charset="2"/>
              <a:buChar char="§"/>
            </a:pPr>
            <a:r>
              <a:rPr lang="en-US" sz="1800" dirty="0"/>
              <a:t>Redirection</a:t>
            </a:r>
          </a:p>
          <a:p>
            <a:pPr>
              <a:buFont typeface="Wingdings" panose="05000000000000000000" pitchFamily="2" charset="2"/>
              <a:buChar char="§"/>
            </a:pPr>
            <a:r>
              <a:rPr lang="en-US" sz="1800" dirty="0"/>
              <a:t>Read aloud to self</a:t>
            </a:r>
          </a:p>
          <a:p>
            <a:pPr lvl="1"/>
            <a:endParaRPr lang="en-US" dirty="0"/>
          </a:p>
        </p:txBody>
      </p:sp>
      <p:sp>
        <p:nvSpPr>
          <p:cNvPr id="6" name="Content Placeholder 2">
            <a:extLst>
              <a:ext uri="{FF2B5EF4-FFF2-40B4-BE49-F238E27FC236}">
                <a16:creationId xmlns:a16="http://schemas.microsoft.com/office/drawing/2014/main" id="{BC2A359D-7AC1-E6D3-3EC4-F2241681F77D}"/>
              </a:ext>
            </a:extLst>
          </p:cNvPr>
          <p:cNvSpPr txBox="1">
            <a:spLocks/>
          </p:cNvSpPr>
          <p:nvPr/>
        </p:nvSpPr>
        <p:spPr>
          <a:xfrm>
            <a:off x="4572000" y="1022417"/>
            <a:ext cx="3037974" cy="3480506"/>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Tools</a:t>
            </a:r>
          </a:p>
          <a:p>
            <a:pPr>
              <a:buFont typeface="Wingdings" panose="05000000000000000000" pitchFamily="2" charset="2"/>
              <a:buChar char="§"/>
            </a:pPr>
            <a:r>
              <a:rPr lang="en-US" sz="1800" dirty="0"/>
              <a:t>Color preferences</a:t>
            </a:r>
          </a:p>
          <a:p>
            <a:pPr>
              <a:buFont typeface="Wingdings" panose="05000000000000000000" pitchFamily="2" charset="2"/>
              <a:buChar char="§"/>
            </a:pPr>
            <a:r>
              <a:rPr lang="en-US" sz="1800" dirty="0"/>
              <a:t>Line guide or tracking tool</a:t>
            </a:r>
          </a:p>
          <a:p>
            <a:pPr>
              <a:buFont typeface="Wingdings" panose="05000000000000000000" pitchFamily="2" charset="2"/>
              <a:buChar char="§"/>
            </a:pPr>
            <a:r>
              <a:rPr lang="en-US" sz="1800" dirty="0"/>
              <a:t>Scratch paper and notepad</a:t>
            </a:r>
          </a:p>
          <a:p>
            <a:pPr lvl="1"/>
            <a:endParaRPr lang="en-US" sz="1500" dirty="0"/>
          </a:p>
        </p:txBody>
      </p:sp>
    </p:spTree>
    <p:extLst>
      <p:ext uri="{BB962C8B-B14F-4D97-AF65-F5344CB8AC3E}">
        <p14:creationId xmlns:p14="http://schemas.microsoft.com/office/powerpoint/2010/main" val="754463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928F-5B99-A7A4-DB69-8515AFCA1F85}"/>
              </a:ext>
            </a:extLst>
          </p:cNvPr>
          <p:cNvSpPr>
            <a:spLocks noGrp="1"/>
          </p:cNvSpPr>
          <p:nvPr>
            <p:ph type="title"/>
          </p:nvPr>
        </p:nvSpPr>
        <p:spPr/>
        <p:txBody>
          <a:bodyPr/>
          <a:lstStyle/>
          <a:p>
            <a:r>
              <a:rPr lang="en-US" sz="2800" dirty="0"/>
              <a:t>Online Assessment</a:t>
            </a:r>
          </a:p>
        </p:txBody>
      </p:sp>
      <p:sp>
        <p:nvSpPr>
          <p:cNvPr id="5" name="Content Placeholder 2">
            <a:extLst>
              <a:ext uri="{FF2B5EF4-FFF2-40B4-BE49-F238E27FC236}">
                <a16:creationId xmlns:a16="http://schemas.microsoft.com/office/drawing/2014/main" id="{B518425C-882F-E7CA-054B-F0A8E00F1739}"/>
              </a:ext>
            </a:extLst>
          </p:cNvPr>
          <p:cNvSpPr txBox="1">
            <a:spLocks/>
          </p:cNvSpPr>
          <p:nvPr/>
        </p:nvSpPr>
        <p:spPr>
          <a:xfrm>
            <a:off x="311700" y="1033110"/>
            <a:ext cx="7723940" cy="354958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ACCESS for ELLs is delivered online (grades 1-3 take the Writing domain on paper)</a:t>
            </a:r>
          </a:p>
          <a:p>
            <a:endParaRPr lang="en-US" sz="1800" dirty="0"/>
          </a:p>
          <a:p>
            <a:pPr>
              <a:buFont typeface="Wingdings" panose="05000000000000000000" pitchFamily="2" charset="2"/>
              <a:buChar char="§"/>
            </a:pPr>
            <a:r>
              <a:rPr lang="en-US" sz="1800" dirty="0"/>
              <a:t>Grades 1-12 paper-based assessment is an accommodation only available to students with a documented disability on their IEP/504 plan.</a:t>
            </a:r>
          </a:p>
          <a:p>
            <a:pPr>
              <a:buFont typeface="Wingdings" panose="05000000000000000000" pitchFamily="2" charset="2"/>
              <a:buChar char="§"/>
            </a:pPr>
            <a:r>
              <a:rPr lang="en-US" sz="1800" dirty="0"/>
              <a:t>Students must have a direct connection between their disability and the ability to access the test.</a:t>
            </a:r>
          </a:p>
          <a:p>
            <a:pPr marL="342900" lvl="1" indent="0">
              <a:buNone/>
            </a:pPr>
            <a:endParaRPr lang="en-US" sz="1800" dirty="0"/>
          </a:p>
          <a:p>
            <a:pPr marL="0" lvl="1" indent="0">
              <a:buNone/>
            </a:pPr>
            <a:r>
              <a:rPr lang="en-US" sz="1800" dirty="0"/>
              <a:t>Note: Kindergarten ACCESS and Alternate ACCESS are paper-based.</a:t>
            </a:r>
          </a:p>
        </p:txBody>
      </p:sp>
    </p:spTree>
    <p:extLst>
      <p:ext uri="{BB962C8B-B14F-4D97-AF65-F5344CB8AC3E}">
        <p14:creationId xmlns:p14="http://schemas.microsoft.com/office/powerpoint/2010/main" val="412084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B9B1-6444-C0E2-243D-BA10210800DD}"/>
              </a:ext>
            </a:extLst>
          </p:cNvPr>
          <p:cNvSpPr>
            <a:spLocks noGrp="1"/>
          </p:cNvSpPr>
          <p:nvPr>
            <p:ph type="title"/>
          </p:nvPr>
        </p:nvSpPr>
        <p:spPr/>
        <p:txBody>
          <a:bodyPr/>
          <a:lstStyle/>
          <a:p>
            <a:r>
              <a:rPr lang="en-US" sz="2800" dirty="0"/>
              <a:t>ACCESS for ELLs Accommodations</a:t>
            </a:r>
          </a:p>
        </p:txBody>
      </p:sp>
      <p:graphicFrame>
        <p:nvGraphicFramePr>
          <p:cNvPr id="5" name="Content Placeholder 5">
            <a:extLst>
              <a:ext uri="{FF2B5EF4-FFF2-40B4-BE49-F238E27FC236}">
                <a16:creationId xmlns:a16="http://schemas.microsoft.com/office/drawing/2014/main" id="{2E56FC84-1FF3-CD66-FBE0-39651D96EC1C}"/>
              </a:ext>
            </a:extLst>
          </p:cNvPr>
          <p:cNvGraphicFramePr>
            <a:graphicFrameLocks/>
          </p:cNvGraphicFramePr>
          <p:nvPr>
            <p:extLst>
              <p:ext uri="{D42A27DB-BD31-4B8C-83A1-F6EECF244321}">
                <p14:modId xmlns:p14="http://schemas.microsoft.com/office/powerpoint/2010/main" val="3702509281"/>
              </p:ext>
            </p:extLst>
          </p:nvPr>
        </p:nvGraphicFramePr>
        <p:xfrm>
          <a:off x="225223" y="715245"/>
          <a:ext cx="8693554" cy="4061460"/>
        </p:xfrm>
        <a:graphic>
          <a:graphicData uri="http://schemas.openxmlformats.org/drawingml/2006/table">
            <a:tbl>
              <a:tblPr firstRow="1" bandRow="1">
                <a:tableStyleId>{FABFCF23-3B69-468F-B69F-88F6DE6A72F2}</a:tableStyleId>
              </a:tblPr>
              <a:tblGrid>
                <a:gridCol w="6998693">
                  <a:extLst>
                    <a:ext uri="{9D8B030D-6E8A-4147-A177-3AD203B41FA5}">
                      <a16:colId xmlns:a16="http://schemas.microsoft.com/office/drawing/2014/main" val="20000"/>
                    </a:ext>
                  </a:extLst>
                </a:gridCol>
                <a:gridCol w="1694861">
                  <a:extLst>
                    <a:ext uri="{9D8B030D-6E8A-4147-A177-3AD203B41FA5}">
                      <a16:colId xmlns:a16="http://schemas.microsoft.com/office/drawing/2014/main" val="20003"/>
                    </a:ext>
                  </a:extLst>
                </a:gridCol>
              </a:tblGrid>
              <a:tr h="277435">
                <a:tc>
                  <a:txBody>
                    <a:bodyPr/>
                    <a:lstStyle/>
                    <a:p>
                      <a:r>
                        <a:rPr lang="en-US" sz="1400" dirty="0"/>
                        <a:t>Accommodation</a:t>
                      </a:r>
                    </a:p>
                  </a:txBody>
                  <a:tcPr marL="68580" marR="68580" marT="34290" marB="34290">
                    <a:solidFill>
                      <a:schemeClr val="accent5">
                        <a:lumMod val="75000"/>
                      </a:schemeClr>
                    </a:solidFill>
                  </a:tcPr>
                </a:tc>
                <a:tc>
                  <a:txBody>
                    <a:bodyPr/>
                    <a:lstStyle/>
                    <a:p>
                      <a:r>
                        <a:rPr lang="en-US" sz="1400" dirty="0"/>
                        <a:t>Domain</a:t>
                      </a:r>
                    </a:p>
                  </a:txBody>
                  <a:tcPr marL="68580" marR="68580" marT="34290" marB="34290">
                    <a:solidFill>
                      <a:schemeClr val="accent5">
                        <a:lumMod val="75000"/>
                      </a:schemeClr>
                    </a:solidFill>
                  </a:tcPr>
                </a:tc>
                <a:extLst>
                  <a:ext uri="{0D108BD9-81ED-4DB2-BD59-A6C34878D82A}">
                    <a16:rowId xmlns:a16="http://schemas.microsoft.com/office/drawing/2014/main" val="10000"/>
                  </a:ext>
                </a:extLst>
              </a:tr>
              <a:tr h="231196">
                <a:tc>
                  <a:txBody>
                    <a:bodyPr/>
                    <a:lstStyle/>
                    <a:p>
                      <a:r>
                        <a:rPr lang="en-US" sz="1100" dirty="0"/>
                        <a:t>Braille </a:t>
                      </a:r>
                    </a:p>
                  </a:txBody>
                  <a:tcPr marL="68580" marR="68580" marT="34290" marB="34290"/>
                </a:tc>
                <a:tc>
                  <a:txBody>
                    <a:bodyPr/>
                    <a:lstStyle/>
                    <a:p>
                      <a:r>
                        <a:rPr lang="en-US" sz="1100" dirty="0"/>
                        <a:t>L, </a:t>
                      </a:r>
                      <a:r>
                        <a:rPr lang="en-US" sz="1100" baseline="0" dirty="0"/>
                        <a:t>R, W</a:t>
                      </a:r>
                      <a:endParaRPr lang="en-US" sz="1100" dirty="0"/>
                    </a:p>
                  </a:txBody>
                  <a:tcPr marL="68580" marR="68580" marT="34290" marB="34290"/>
                </a:tc>
                <a:extLst>
                  <a:ext uri="{0D108BD9-81ED-4DB2-BD59-A6C34878D82A}">
                    <a16:rowId xmlns:a16="http://schemas.microsoft.com/office/drawing/2014/main" val="10001"/>
                  </a:ext>
                </a:extLst>
              </a:tr>
              <a:tr h="231196">
                <a:tc>
                  <a:txBody>
                    <a:bodyPr/>
                    <a:lstStyle/>
                    <a:p>
                      <a:r>
                        <a:rPr lang="en-US" sz="1100" dirty="0"/>
                        <a:t>Extended time</a:t>
                      </a:r>
                      <a:r>
                        <a:rPr lang="en-US" sz="1100" baseline="0" dirty="0"/>
                        <a:t> of a domain over multiple days*</a:t>
                      </a:r>
                      <a:endParaRPr lang="en-US" sz="1100" dirty="0">
                        <a:solidFill>
                          <a:schemeClr val="tx1"/>
                        </a:solidFill>
                      </a:endParaRPr>
                    </a:p>
                  </a:txBody>
                  <a:tcPr marL="68580" marR="68580" marT="34290" marB="34290"/>
                </a:tc>
                <a:tc>
                  <a:txBody>
                    <a:bodyPr/>
                    <a:lstStyle/>
                    <a:p>
                      <a:r>
                        <a:rPr lang="en-US" sz="1100" dirty="0"/>
                        <a:t>L, R, S, W</a:t>
                      </a:r>
                      <a:endParaRPr lang="en-US" sz="1100" dirty="0">
                        <a:solidFill>
                          <a:schemeClr val="tx1"/>
                        </a:solidFill>
                      </a:endParaRPr>
                    </a:p>
                  </a:txBody>
                  <a:tcPr marL="68580" marR="68580" marT="34290" marB="34290"/>
                </a:tc>
                <a:extLst>
                  <a:ext uri="{0D108BD9-81ED-4DB2-BD59-A6C34878D82A}">
                    <a16:rowId xmlns:a16="http://schemas.microsoft.com/office/drawing/2014/main" val="10002"/>
                  </a:ext>
                </a:extLst>
              </a:tr>
              <a:tr h="231196">
                <a:tc>
                  <a:txBody>
                    <a:bodyPr/>
                    <a:lstStyle/>
                    <a:p>
                      <a:r>
                        <a:rPr lang="en-US" sz="1100" dirty="0"/>
                        <a:t>Extended speaking test</a:t>
                      </a:r>
                      <a:r>
                        <a:rPr lang="en-US" sz="1100" baseline="0" dirty="0"/>
                        <a:t> response time</a:t>
                      </a:r>
                      <a:endParaRPr lang="en-US" sz="1100" dirty="0"/>
                    </a:p>
                  </a:txBody>
                  <a:tcPr marL="68580" marR="68580" marT="34290" marB="34290"/>
                </a:tc>
                <a:tc>
                  <a:txBody>
                    <a:bodyPr/>
                    <a:lstStyle/>
                    <a:p>
                      <a:r>
                        <a:rPr lang="en-US" sz="1100" dirty="0"/>
                        <a:t>S</a:t>
                      </a:r>
                    </a:p>
                  </a:txBody>
                  <a:tcPr marL="68580" marR="68580" marT="34290" marB="34290"/>
                </a:tc>
                <a:extLst>
                  <a:ext uri="{0D108BD9-81ED-4DB2-BD59-A6C34878D82A}">
                    <a16:rowId xmlns:a16="http://schemas.microsoft.com/office/drawing/2014/main" val="10003"/>
                  </a:ext>
                </a:extLst>
              </a:tr>
              <a:tr h="231196">
                <a:tc>
                  <a:txBody>
                    <a:bodyPr/>
                    <a:lstStyle/>
                    <a:p>
                      <a:r>
                        <a:rPr lang="en-US" sz="1100" dirty="0"/>
                        <a:t>In-person human reader</a:t>
                      </a:r>
                    </a:p>
                  </a:txBody>
                  <a:tcPr marL="68580" marR="68580" marT="34290" marB="34290"/>
                </a:tc>
                <a:tc>
                  <a:txBody>
                    <a:bodyPr/>
                    <a:lstStyle/>
                    <a:p>
                      <a:r>
                        <a:rPr lang="en-US" sz="1100" dirty="0"/>
                        <a:t>L, S, W</a:t>
                      </a:r>
                    </a:p>
                  </a:txBody>
                  <a:tcPr marL="68580" marR="68580" marT="34290" marB="34290"/>
                </a:tc>
                <a:extLst>
                  <a:ext uri="{0D108BD9-81ED-4DB2-BD59-A6C34878D82A}">
                    <a16:rowId xmlns:a16="http://schemas.microsoft.com/office/drawing/2014/main" val="10004"/>
                  </a:ext>
                </a:extLst>
              </a:tr>
              <a:tr h="231196">
                <a:tc>
                  <a:txBody>
                    <a:bodyPr/>
                    <a:lstStyle/>
                    <a:p>
                      <a:r>
                        <a:rPr lang="en-US" sz="1100" dirty="0"/>
                        <a:t>Interpreter signs test </a:t>
                      </a:r>
                      <a:r>
                        <a:rPr lang="en-US" sz="1100" u="sng" dirty="0"/>
                        <a:t>directions</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10006"/>
                  </a:ext>
                </a:extLst>
              </a:tr>
              <a:tr h="231196">
                <a:tc>
                  <a:txBody>
                    <a:bodyPr/>
                    <a:lstStyle/>
                    <a:p>
                      <a:r>
                        <a:rPr lang="en-US" sz="1100" dirty="0"/>
                        <a:t>Large Print – Paper</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10007"/>
                  </a:ext>
                </a:extLst>
              </a:tr>
              <a:tr h="231196">
                <a:tc>
                  <a:txBody>
                    <a:bodyPr/>
                    <a:lstStyle/>
                    <a:p>
                      <a:r>
                        <a:rPr lang="en-US" sz="1100" dirty="0"/>
                        <a:t>Low vision aids or magnification devices</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477898481"/>
                  </a:ext>
                </a:extLst>
              </a:tr>
              <a:tr h="231196">
                <a:tc>
                  <a:txBody>
                    <a:bodyPr/>
                    <a:lstStyle/>
                    <a:p>
                      <a:r>
                        <a:rPr lang="en-US" sz="1100" dirty="0"/>
                        <a:t>Manual control of item audio</a:t>
                      </a:r>
                    </a:p>
                  </a:txBody>
                  <a:tcPr marL="68580" marR="68580" marT="34290" marB="34290"/>
                </a:tc>
                <a:tc>
                  <a:txBody>
                    <a:bodyPr/>
                    <a:lstStyle/>
                    <a:p>
                      <a:r>
                        <a:rPr lang="en-US" sz="1100" dirty="0"/>
                        <a:t>L</a:t>
                      </a:r>
                    </a:p>
                  </a:txBody>
                  <a:tcPr marL="68580" marR="68580" marT="34290" marB="34290"/>
                </a:tc>
                <a:extLst>
                  <a:ext uri="{0D108BD9-81ED-4DB2-BD59-A6C34878D82A}">
                    <a16:rowId xmlns:a16="http://schemas.microsoft.com/office/drawing/2014/main" val="10008"/>
                  </a:ext>
                </a:extLst>
              </a:tr>
              <a:tr h="231196">
                <a:tc>
                  <a:txBody>
                    <a:bodyPr/>
                    <a:lstStyle/>
                    <a:p>
                      <a:r>
                        <a:rPr lang="en-US" sz="1100" dirty="0"/>
                        <a:t>Non-school setting for administration</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10009"/>
                  </a:ext>
                </a:extLst>
              </a:tr>
              <a:tr h="231196">
                <a:tc>
                  <a:txBody>
                    <a:bodyPr/>
                    <a:lstStyle/>
                    <a:p>
                      <a:r>
                        <a:rPr lang="en-US" sz="1100" dirty="0"/>
                        <a:t>Paper-based testing</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2255635227"/>
                  </a:ext>
                </a:extLst>
              </a:tr>
              <a:tr h="231196">
                <a:tc>
                  <a:txBody>
                    <a:bodyPr/>
                    <a:lstStyle/>
                    <a:p>
                      <a:r>
                        <a:rPr lang="en-US" sz="1100" baseline="0" dirty="0"/>
                        <a:t>Pidgin Signed English (PSE), Signing Exact English (SEE), or Conceptually Accurate Signed English (CASE)</a:t>
                      </a:r>
                      <a:endParaRPr lang="en-US" sz="1100" baseline="0" dirty="0">
                        <a:solidFill>
                          <a:schemeClr val="tx1"/>
                        </a:solidFill>
                      </a:endParaRPr>
                    </a:p>
                  </a:txBody>
                  <a:tcPr marL="68580" marR="68580" marT="34290" marB="34290"/>
                </a:tc>
                <a:tc>
                  <a:txBody>
                    <a:bodyPr/>
                    <a:lstStyle/>
                    <a:p>
                      <a:r>
                        <a:rPr lang="en-US" sz="1100" dirty="0"/>
                        <a:t>L, S</a:t>
                      </a:r>
                      <a:endParaRPr lang="en-US" sz="1100" dirty="0">
                        <a:solidFill>
                          <a:schemeClr val="tx1"/>
                        </a:solidFill>
                      </a:endParaRPr>
                    </a:p>
                  </a:txBody>
                  <a:tcPr marL="68580" marR="68580" marT="34290" marB="34290"/>
                </a:tc>
                <a:extLst>
                  <a:ext uri="{0D108BD9-81ED-4DB2-BD59-A6C34878D82A}">
                    <a16:rowId xmlns:a16="http://schemas.microsoft.com/office/drawing/2014/main" val="2169992126"/>
                  </a:ext>
                </a:extLst>
              </a:tr>
              <a:tr h="231196">
                <a:tc>
                  <a:txBody>
                    <a:bodyPr/>
                    <a:lstStyle/>
                    <a:p>
                      <a:r>
                        <a:rPr lang="en-US" sz="1100" dirty="0"/>
                        <a:t>Repeat in-person human reader</a:t>
                      </a:r>
                    </a:p>
                  </a:txBody>
                  <a:tcPr marL="68580" marR="68580" marT="34290" marB="34290"/>
                </a:tc>
                <a:tc>
                  <a:txBody>
                    <a:bodyPr/>
                    <a:lstStyle/>
                    <a:p>
                      <a:r>
                        <a:rPr lang="en-US" sz="1100" dirty="0"/>
                        <a:t>L, S, W</a:t>
                      </a:r>
                    </a:p>
                  </a:txBody>
                  <a:tcPr marL="68580" marR="68580" marT="34290" marB="34290"/>
                </a:tc>
                <a:extLst>
                  <a:ext uri="{0D108BD9-81ED-4DB2-BD59-A6C34878D82A}">
                    <a16:rowId xmlns:a16="http://schemas.microsoft.com/office/drawing/2014/main" val="1724559589"/>
                  </a:ext>
                </a:extLst>
              </a:tr>
              <a:tr h="231196">
                <a:tc>
                  <a:txBody>
                    <a:bodyPr/>
                    <a:lstStyle/>
                    <a:p>
                      <a:r>
                        <a:rPr lang="en-US" sz="1100" dirty="0"/>
                        <a:t>Repeat item</a:t>
                      </a:r>
                      <a:r>
                        <a:rPr lang="en-US" sz="1100" baseline="0" dirty="0"/>
                        <a:t> audio</a:t>
                      </a:r>
                      <a:endParaRPr lang="en-US" sz="1100" dirty="0"/>
                    </a:p>
                  </a:txBody>
                  <a:tcPr marL="68580" marR="68580" marT="34290" marB="34290"/>
                </a:tc>
                <a:tc>
                  <a:txBody>
                    <a:bodyPr/>
                    <a:lstStyle/>
                    <a:p>
                      <a:r>
                        <a:rPr lang="en-US" sz="1100" dirty="0"/>
                        <a:t>L</a:t>
                      </a:r>
                    </a:p>
                  </a:txBody>
                  <a:tcPr marL="68580" marR="68580" marT="34290" marB="34290"/>
                </a:tc>
                <a:extLst>
                  <a:ext uri="{0D108BD9-81ED-4DB2-BD59-A6C34878D82A}">
                    <a16:rowId xmlns:a16="http://schemas.microsoft.com/office/drawing/2014/main" val="10010"/>
                  </a:ext>
                </a:extLst>
              </a:tr>
              <a:tr h="231196">
                <a:tc>
                  <a:txBody>
                    <a:bodyPr/>
                    <a:lstStyle/>
                    <a:p>
                      <a:r>
                        <a:rPr lang="en-US" sz="1100" dirty="0"/>
                        <a:t>Scribed response (speech-to-text is considered scribe on ACCESS)</a:t>
                      </a:r>
                    </a:p>
                  </a:txBody>
                  <a:tcPr marL="68580" marR="68580" marT="34290" marB="34290"/>
                </a:tc>
                <a:tc>
                  <a:txBody>
                    <a:bodyPr/>
                    <a:lstStyle/>
                    <a:p>
                      <a:r>
                        <a:rPr lang="en-US" sz="1100" dirty="0"/>
                        <a:t>L, R, W**</a:t>
                      </a:r>
                    </a:p>
                  </a:txBody>
                  <a:tcPr marL="68580" marR="68580" marT="34290" marB="34290"/>
                </a:tc>
                <a:extLst>
                  <a:ext uri="{0D108BD9-81ED-4DB2-BD59-A6C34878D82A}">
                    <a16:rowId xmlns:a16="http://schemas.microsoft.com/office/drawing/2014/main" val="10011"/>
                  </a:ext>
                </a:extLst>
              </a:tr>
              <a:tr h="231196">
                <a:tc>
                  <a:txBody>
                    <a:bodyPr/>
                    <a:lstStyle/>
                    <a:p>
                      <a:r>
                        <a:rPr lang="en-US" sz="1100" dirty="0"/>
                        <a:t>Student responds with recording</a:t>
                      </a:r>
                      <a:r>
                        <a:rPr lang="en-US" sz="1100" baseline="0" dirty="0"/>
                        <a:t>  device</a:t>
                      </a:r>
                    </a:p>
                  </a:txBody>
                  <a:tcPr marL="68580" marR="68580" marT="34290" marB="34290"/>
                </a:tc>
                <a:tc>
                  <a:txBody>
                    <a:bodyPr/>
                    <a:lstStyle/>
                    <a:p>
                      <a:r>
                        <a:rPr lang="en-US" sz="1100" dirty="0"/>
                        <a:t>W</a:t>
                      </a:r>
                    </a:p>
                  </a:txBody>
                  <a:tcPr marL="68580" marR="68580" marT="34290" marB="34290"/>
                </a:tc>
                <a:extLst>
                  <a:ext uri="{0D108BD9-81ED-4DB2-BD59-A6C34878D82A}">
                    <a16:rowId xmlns:a16="http://schemas.microsoft.com/office/drawing/2014/main" val="10012"/>
                  </a:ext>
                </a:extLst>
              </a:tr>
              <a:tr h="231196">
                <a:tc>
                  <a:txBody>
                    <a:bodyPr/>
                    <a:lstStyle/>
                    <a:p>
                      <a:r>
                        <a:rPr lang="en-US" sz="1100" baseline="0" dirty="0"/>
                        <a:t>Supervised Break</a:t>
                      </a:r>
                    </a:p>
                  </a:txBody>
                  <a:tcPr marL="68580" marR="68580" marT="34290" marB="34290"/>
                </a:tc>
                <a:tc>
                  <a:txBody>
                    <a:bodyPr/>
                    <a:lstStyle/>
                    <a:p>
                      <a:r>
                        <a:rPr lang="en-US" sz="1100" dirty="0"/>
                        <a:t>L, R, S, W</a:t>
                      </a:r>
                    </a:p>
                  </a:txBody>
                  <a:tcPr marL="68580" marR="68580" marT="34290" marB="34290"/>
                </a:tc>
                <a:extLst>
                  <a:ext uri="{0D108BD9-81ED-4DB2-BD59-A6C34878D82A}">
                    <a16:rowId xmlns:a16="http://schemas.microsoft.com/office/drawing/2014/main" val="3268885068"/>
                  </a:ext>
                </a:extLst>
              </a:tr>
            </a:tbl>
          </a:graphicData>
        </a:graphic>
      </p:graphicFrame>
      <p:sp>
        <p:nvSpPr>
          <p:cNvPr id="8" name="TextBox 7">
            <a:extLst>
              <a:ext uri="{FF2B5EF4-FFF2-40B4-BE49-F238E27FC236}">
                <a16:creationId xmlns:a16="http://schemas.microsoft.com/office/drawing/2014/main" id="{44B13759-D814-456E-1814-08FB36CF65B6}"/>
              </a:ext>
            </a:extLst>
          </p:cNvPr>
          <p:cNvSpPr txBox="1"/>
          <p:nvPr/>
        </p:nvSpPr>
        <p:spPr>
          <a:xfrm>
            <a:off x="1803450" y="4761424"/>
            <a:ext cx="5330958" cy="415498"/>
          </a:xfrm>
          <a:prstGeom prst="rect">
            <a:avLst/>
          </a:prstGeom>
          <a:noFill/>
        </p:spPr>
        <p:txBody>
          <a:bodyPr wrap="square" rtlCol="0">
            <a:spAutoFit/>
          </a:bodyPr>
          <a:lstStyle/>
          <a:p>
            <a:r>
              <a:rPr lang="en-US" sz="1050" dirty="0"/>
              <a:t>*Requires CDE approval</a:t>
            </a:r>
          </a:p>
          <a:p>
            <a:r>
              <a:rPr lang="en-US" sz="1050" dirty="0"/>
              <a:t>**UAR Scribe submission is required for the Writing Domain</a:t>
            </a:r>
          </a:p>
        </p:txBody>
      </p:sp>
    </p:spTree>
    <p:extLst>
      <p:ext uri="{BB962C8B-B14F-4D97-AF65-F5344CB8AC3E}">
        <p14:creationId xmlns:p14="http://schemas.microsoft.com/office/powerpoint/2010/main" val="211668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D6D6-E2AC-6113-A770-78755BB24A71}"/>
              </a:ext>
            </a:extLst>
          </p:cNvPr>
          <p:cNvSpPr>
            <a:spLocks noGrp="1"/>
          </p:cNvSpPr>
          <p:nvPr>
            <p:ph type="title"/>
          </p:nvPr>
        </p:nvSpPr>
        <p:spPr/>
        <p:txBody>
          <a:bodyPr/>
          <a:lstStyle/>
          <a:p>
            <a:r>
              <a:rPr lang="en-US" sz="2800" dirty="0"/>
              <a:t>Alternate ACCESS Accommodations</a:t>
            </a:r>
          </a:p>
        </p:txBody>
      </p:sp>
      <p:graphicFrame>
        <p:nvGraphicFramePr>
          <p:cNvPr id="5" name="Content Placeholder 5">
            <a:extLst>
              <a:ext uri="{FF2B5EF4-FFF2-40B4-BE49-F238E27FC236}">
                <a16:creationId xmlns:a16="http://schemas.microsoft.com/office/drawing/2014/main" id="{E301F614-7C2B-FFFD-924F-8A173DCBDAC3}"/>
              </a:ext>
            </a:extLst>
          </p:cNvPr>
          <p:cNvGraphicFramePr>
            <a:graphicFrameLocks/>
          </p:cNvGraphicFramePr>
          <p:nvPr>
            <p:extLst>
              <p:ext uri="{D42A27DB-BD31-4B8C-83A1-F6EECF244321}">
                <p14:modId xmlns:p14="http://schemas.microsoft.com/office/powerpoint/2010/main" val="2302573150"/>
              </p:ext>
            </p:extLst>
          </p:nvPr>
        </p:nvGraphicFramePr>
        <p:xfrm>
          <a:off x="291863" y="967470"/>
          <a:ext cx="6909804" cy="3039196"/>
        </p:xfrm>
        <a:graphic>
          <a:graphicData uri="http://schemas.openxmlformats.org/drawingml/2006/table">
            <a:tbl>
              <a:tblPr firstRow="1" bandRow="1">
                <a:tableStyleId>{FABFCF23-3B69-468F-B69F-88F6DE6A72F2}</a:tableStyleId>
              </a:tblPr>
              <a:tblGrid>
                <a:gridCol w="4600308">
                  <a:extLst>
                    <a:ext uri="{9D8B030D-6E8A-4147-A177-3AD203B41FA5}">
                      <a16:colId xmlns:a16="http://schemas.microsoft.com/office/drawing/2014/main" val="20000"/>
                    </a:ext>
                  </a:extLst>
                </a:gridCol>
                <a:gridCol w="1262862">
                  <a:extLst>
                    <a:ext uri="{9D8B030D-6E8A-4147-A177-3AD203B41FA5}">
                      <a16:colId xmlns:a16="http://schemas.microsoft.com/office/drawing/2014/main" val="20002"/>
                    </a:ext>
                  </a:extLst>
                </a:gridCol>
                <a:gridCol w="1046634">
                  <a:extLst>
                    <a:ext uri="{9D8B030D-6E8A-4147-A177-3AD203B41FA5}">
                      <a16:colId xmlns:a16="http://schemas.microsoft.com/office/drawing/2014/main" val="20003"/>
                    </a:ext>
                  </a:extLst>
                </a:gridCol>
              </a:tblGrid>
              <a:tr h="296553">
                <a:tc>
                  <a:txBody>
                    <a:bodyPr/>
                    <a:lstStyle/>
                    <a:p>
                      <a:r>
                        <a:rPr lang="en-US" sz="1400" dirty="0"/>
                        <a:t>Accommodation</a:t>
                      </a:r>
                    </a:p>
                  </a:txBody>
                  <a:tcPr marL="68580" marR="68580" marT="34290" marB="34290">
                    <a:solidFill>
                      <a:schemeClr val="accent5">
                        <a:lumMod val="75000"/>
                      </a:schemeClr>
                    </a:solidFill>
                  </a:tcPr>
                </a:tc>
                <a:tc>
                  <a:txBody>
                    <a:bodyPr/>
                    <a:lstStyle/>
                    <a:p>
                      <a:pPr algn="ctr"/>
                      <a:r>
                        <a:rPr lang="en-US" sz="1400" dirty="0"/>
                        <a:t>Paper</a:t>
                      </a:r>
                    </a:p>
                  </a:txBody>
                  <a:tcPr marL="68580" marR="68580" marT="34290" marB="34290">
                    <a:solidFill>
                      <a:schemeClr val="accent5">
                        <a:lumMod val="75000"/>
                      </a:schemeClr>
                    </a:solidFill>
                  </a:tcPr>
                </a:tc>
                <a:tc>
                  <a:txBody>
                    <a:bodyPr/>
                    <a:lstStyle/>
                    <a:p>
                      <a:r>
                        <a:rPr lang="en-US" sz="1400" dirty="0"/>
                        <a:t>Domain</a:t>
                      </a:r>
                    </a:p>
                  </a:txBody>
                  <a:tcPr marL="68580" marR="68580" marT="34290" marB="34290">
                    <a:solidFill>
                      <a:schemeClr val="accent5">
                        <a:lumMod val="75000"/>
                      </a:schemeClr>
                    </a:solidFill>
                  </a:tcPr>
                </a:tc>
                <a:extLst>
                  <a:ext uri="{0D108BD9-81ED-4DB2-BD59-A6C34878D82A}">
                    <a16:rowId xmlns:a16="http://schemas.microsoft.com/office/drawing/2014/main" val="10000"/>
                  </a:ext>
                </a:extLst>
              </a:tr>
              <a:tr h="264493">
                <a:tc>
                  <a:txBody>
                    <a:bodyPr/>
                    <a:lstStyle/>
                    <a:p>
                      <a:r>
                        <a:rPr lang="en-US" sz="1200" dirty="0"/>
                        <a:t>Extended time</a:t>
                      </a:r>
                      <a:r>
                        <a:rPr lang="en-US" sz="1200" baseline="0" dirty="0"/>
                        <a:t> of a domain over multiple days</a:t>
                      </a:r>
                      <a:endParaRPr lang="en-US" sz="1200" dirty="0">
                        <a:solidFill>
                          <a:schemeClr val="tx1"/>
                        </a:solidFill>
                      </a:endParaRPr>
                    </a:p>
                  </a:txBody>
                  <a:tcPr marL="68580" marR="68580" marT="34290" marB="34290"/>
                </a:tc>
                <a:tc>
                  <a:txBody>
                    <a:bodyPr/>
                    <a:lstStyle/>
                    <a:p>
                      <a:pPr algn="ctr"/>
                      <a:r>
                        <a:rPr lang="en-US" sz="1200" dirty="0"/>
                        <a:t>X</a:t>
                      </a:r>
                      <a:endParaRPr lang="en-US" sz="1200" dirty="0">
                        <a:solidFill>
                          <a:schemeClr val="tx1"/>
                        </a:solidFill>
                      </a:endParaRPr>
                    </a:p>
                  </a:txBody>
                  <a:tcPr marL="68580" marR="68580" marT="34290" marB="34290"/>
                </a:tc>
                <a:tc>
                  <a:txBody>
                    <a:bodyPr/>
                    <a:lstStyle/>
                    <a:p>
                      <a:r>
                        <a:rPr lang="en-US" sz="1200" dirty="0"/>
                        <a:t>L, R, S, W</a:t>
                      </a:r>
                      <a:endParaRPr lang="en-US" sz="1200" dirty="0">
                        <a:solidFill>
                          <a:schemeClr val="tx1"/>
                        </a:solidFill>
                      </a:endParaRPr>
                    </a:p>
                  </a:txBody>
                  <a:tcPr marL="68580" marR="68580" marT="34290" marB="34290"/>
                </a:tc>
                <a:extLst>
                  <a:ext uri="{0D108BD9-81ED-4DB2-BD59-A6C34878D82A}">
                    <a16:rowId xmlns:a16="http://schemas.microsoft.com/office/drawing/2014/main" val="10002"/>
                  </a:ext>
                </a:extLst>
              </a:tr>
              <a:tr h="264493">
                <a:tc>
                  <a:txBody>
                    <a:bodyPr/>
                    <a:lstStyle/>
                    <a:p>
                      <a:r>
                        <a:rPr lang="en-US" sz="1200" dirty="0"/>
                        <a:t>Extended testing time within the school day</a:t>
                      </a:r>
                      <a:endParaRPr lang="en-US" sz="1200" dirty="0">
                        <a:solidFill>
                          <a:schemeClr val="tx1"/>
                        </a:solidFill>
                      </a:endParaRPr>
                    </a:p>
                  </a:txBody>
                  <a:tcPr marL="68580" marR="68580" marT="34290" marB="34290"/>
                </a:tc>
                <a:tc>
                  <a:txBody>
                    <a:bodyPr/>
                    <a:lstStyle/>
                    <a:p>
                      <a:pPr algn="ctr"/>
                      <a:r>
                        <a:rPr lang="en-US" sz="1200" dirty="0"/>
                        <a:t>X</a:t>
                      </a:r>
                      <a:endParaRPr lang="en-US" sz="1200" dirty="0">
                        <a:solidFill>
                          <a:schemeClr val="tx1"/>
                        </a:solidFill>
                      </a:endParaRPr>
                    </a:p>
                  </a:txBody>
                  <a:tcPr marL="68580" marR="68580" marT="34290" marB="34290"/>
                </a:tc>
                <a:tc>
                  <a:txBody>
                    <a:bodyPr/>
                    <a:lstStyle/>
                    <a:p>
                      <a:r>
                        <a:rPr lang="en-US" sz="1200" dirty="0"/>
                        <a:t>L, R, W</a:t>
                      </a:r>
                      <a:endParaRPr lang="en-US" sz="1200" dirty="0">
                        <a:solidFill>
                          <a:schemeClr val="tx1"/>
                        </a:solidFill>
                      </a:endParaRPr>
                    </a:p>
                  </a:txBody>
                  <a:tcPr marL="68580" marR="68580" marT="34290" marB="34290"/>
                </a:tc>
                <a:extLst>
                  <a:ext uri="{0D108BD9-81ED-4DB2-BD59-A6C34878D82A}">
                    <a16:rowId xmlns:a16="http://schemas.microsoft.com/office/drawing/2014/main" val="10004"/>
                  </a:ext>
                </a:extLst>
              </a:tr>
              <a:tr h="264493">
                <a:tc>
                  <a:txBody>
                    <a:bodyPr/>
                    <a:lstStyle/>
                    <a:p>
                      <a:r>
                        <a:rPr lang="en-US" sz="1200" dirty="0"/>
                        <a:t>Interpreter signs test </a:t>
                      </a:r>
                      <a:r>
                        <a:rPr lang="en-US" sz="1200" u="sng" dirty="0"/>
                        <a:t>directions</a:t>
                      </a:r>
                    </a:p>
                  </a:txBody>
                  <a:tcPr marL="68580" marR="68580" marT="34290" marB="34290"/>
                </a:tc>
                <a:tc>
                  <a:txBody>
                    <a:bodyPr/>
                    <a:lstStyle/>
                    <a:p>
                      <a:pPr algn="ctr"/>
                      <a:r>
                        <a:rPr lang="en-US" sz="1200" dirty="0"/>
                        <a:t>X</a:t>
                      </a:r>
                    </a:p>
                  </a:txBody>
                  <a:tcPr marL="68580" marR="68580" marT="34290" marB="34290"/>
                </a:tc>
                <a:tc>
                  <a:txBody>
                    <a:bodyPr/>
                    <a:lstStyle/>
                    <a:p>
                      <a:r>
                        <a:rPr lang="en-US" sz="1200" dirty="0"/>
                        <a:t>L, R, S, W</a:t>
                      </a:r>
                    </a:p>
                  </a:txBody>
                  <a:tcPr marL="68580" marR="68580" marT="34290" marB="34290"/>
                </a:tc>
                <a:extLst>
                  <a:ext uri="{0D108BD9-81ED-4DB2-BD59-A6C34878D82A}">
                    <a16:rowId xmlns:a16="http://schemas.microsoft.com/office/drawing/2014/main" val="10006"/>
                  </a:ext>
                </a:extLst>
              </a:tr>
              <a:tr h="264493">
                <a:tc>
                  <a:txBody>
                    <a:bodyPr/>
                    <a:lstStyle/>
                    <a:p>
                      <a:r>
                        <a:rPr lang="en-US" sz="1200" dirty="0"/>
                        <a:t>Large Print (embedded in test design)</a:t>
                      </a:r>
                    </a:p>
                  </a:txBody>
                  <a:tcPr marL="68580" marR="68580" marT="34290" marB="34290"/>
                </a:tc>
                <a:tc>
                  <a:txBody>
                    <a:bodyPr/>
                    <a:lstStyle/>
                    <a:p>
                      <a:pPr algn="ctr"/>
                      <a:r>
                        <a:rPr lang="en-US" sz="1200" dirty="0"/>
                        <a:t>N/A</a:t>
                      </a:r>
                    </a:p>
                  </a:txBody>
                  <a:tcPr marL="68580" marR="68580" marT="34290" marB="34290"/>
                </a:tc>
                <a:tc>
                  <a:txBody>
                    <a:bodyPr/>
                    <a:lstStyle/>
                    <a:p>
                      <a:r>
                        <a:rPr lang="en-US" sz="1200" dirty="0"/>
                        <a:t>N/A</a:t>
                      </a:r>
                    </a:p>
                  </a:txBody>
                  <a:tcPr marL="68580" marR="68580" marT="34290" marB="34290"/>
                </a:tc>
                <a:extLst>
                  <a:ext uri="{0D108BD9-81ED-4DB2-BD59-A6C34878D82A}">
                    <a16:rowId xmlns:a16="http://schemas.microsoft.com/office/drawing/2014/main" val="10007"/>
                  </a:ext>
                </a:extLst>
              </a:tr>
              <a:tr h="264493">
                <a:tc>
                  <a:txBody>
                    <a:bodyPr/>
                    <a:lstStyle/>
                    <a:p>
                      <a:r>
                        <a:rPr lang="en-US" sz="1200" dirty="0"/>
                        <a:t>Non-school setting for administration</a:t>
                      </a:r>
                    </a:p>
                  </a:txBody>
                  <a:tcPr marL="68580" marR="68580" marT="34290" marB="34290"/>
                </a:tc>
                <a:tc>
                  <a:txBody>
                    <a:bodyPr/>
                    <a:lstStyle/>
                    <a:p>
                      <a:pPr algn="ctr"/>
                      <a:r>
                        <a:rPr lang="en-US" sz="1200" dirty="0"/>
                        <a:t>X</a:t>
                      </a:r>
                    </a:p>
                  </a:txBody>
                  <a:tcPr marL="68580" marR="68580" marT="34290" marB="34290"/>
                </a:tc>
                <a:tc>
                  <a:txBody>
                    <a:bodyPr/>
                    <a:lstStyle/>
                    <a:p>
                      <a:r>
                        <a:rPr lang="en-US" sz="1200" dirty="0"/>
                        <a:t>L, R, S, W</a:t>
                      </a:r>
                    </a:p>
                  </a:txBody>
                  <a:tcPr marL="68580" marR="68580" marT="34290" marB="34290"/>
                </a:tc>
                <a:extLst>
                  <a:ext uri="{0D108BD9-81ED-4DB2-BD59-A6C34878D82A}">
                    <a16:rowId xmlns:a16="http://schemas.microsoft.com/office/drawing/2014/main" val="10009"/>
                  </a:ext>
                </a:extLst>
              </a:tr>
              <a:tr h="264493">
                <a:tc>
                  <a:txBody>
                    <a:bodyPr/>
                    <a:lstStyle/>
                    <a:p>
                      <a:r>
                        <a:rPr lang="en-US" sz="1200" baseline="0" dirty="0"/>
                        <a:t>Pidgin Signed English (PSE), Signing Exact English (SEE), or Conceptually Accurate Signed English (CASE)</a:t>
                      </a:r>
                      <a:endParaRPr lang="en-US" sz="1200" baseline="0" dirty="0">
                        <a:solidFill>
                          <a:schemeClr val="tx1"/>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sng" baseline="0" dirty="0"/>
                        <a:t>Allowed in Colorado</a:t>
                      </a:r>
                      <a:endParaRPr lang="en-US" sz="1200" b="1" i="1" u="sng" baseline="0" dirty="0">
                        <a:solidFill>
                          <a:srgbClr val="D35E0F"/>
                        </a:solidFill>
                      </a:endParaRPr>
                    </a:p>
                  </a:txBody>
                  <a:tcPr marL="68580" marR="68580" marT="34290" marB="34290"/>
                </a:tc>
                <a:tc>
                  <a:txBody>
                    <a:bodyPr/>
                    <a:lstStyle/>
                    <a:p>
                      <a:r>
                        <a:rPr lang="en-US" sz="1200" u="sng" baseline="0" dirty="0"/>
                        <a:t>L, S</a:t>
                      </a:r>
                      <a:endParaRPr lang="en-US" sz="1200" b="1" i="1" u="sng" baseline="0" dirty="0">
                        <a:solidFill>
                          <a:srgbClr val="D35E0F"/>
                        </a:solidFill>
                      </a:endParaRPr>
                    </a:p>
                  </a:txBody>
                  <a:tcPr marL="68580" marR="68580" marT="34290" marB="34290"/>
                </a:tc>
                <a:extLst>
                  <a:ext uri="{0D108BD9-81ED-4DB2-BD59-A6C34878D82A}">
                    <a16:rowId xmlns:a16="http://schemas.microsoft.com/office/drawing/2014/main" val="4245456188"/>
                  </a:ext>
                </a:extLst>
              </a:tr>
              <a:tr h="264493">
                <a:tc>
                  <a:txBody>
                    <a:bodyPr/>
                    <a:lstStyle/>
                    <a:p>
                      <a:r>
                        <a:rPr lang="en-US" sz="1200" dirty="0"/>
                        <a:t>Scribed response</a:t>
                      </a:r>
                    </a:p>
                  </a:txBody>
                  <a:tcPr marL="68580" marR="68580" marT="34290" marB="34290"/>
                </a:tc>
                <a:tc>
                  <a:txBody>
                    <a:bodyPr/>
                    <a:lstStyle/>
                    <a:p>
                      <a:pPr algn="ctr"/>
                      <a:r>
                        <a:rPr lang="en-US" sz="1200" dirty="0"/>
                        <a:t>X</a:t>
                      </a:r>
                    </a:p>
                  </a:txBody>
                  <a:tcPr marL="68580" marR="68580" marT="34290" marB="34290"/>
                </a:tc>
                <a:tc>
                  <a:txBody>
                    <a:bodyPr/>
                    <a:lstStyle/>
                    <a:p>
                      <a:r>
                        <a:rPr lang="en-US" sz="1200" dirty="0"/>
                        <a:t>L, R, W</a:t>
                      </a:r>
                    </a:p>
                  </a:txBody>
                  <a:tcPr marL="68580" marR="68580" marT="34290" marB="34290"/>
                </a:tc>
                <a:extLst>
                  <a:ext uri="{0D108BD9-81ED-4DB2-BD59-A6C34878D82A}">
                    <a16:rowId xmlns:a16="http://schemas.microsoft.com/office/drawing/2014/main" val="10011"/>
                  </a:ext>
                </a:extLst>
              </a:tr>
              <a:tr h="264493">
                <a:tc>
                  <a:txBody>
                    <a:bodyPr/>
                    <a:lstStyle/>
                    <a:p>
                      <a:r>
                        <a:rPr lang="en-US" sz="1200" dirty="0"/>
                        <a:t>Student responds with recording</a:t>
                      </a:r>
                      <a:r>
                        <a:rPr lang="en-US" sz="1200" baseline="0" dirty="0"/>
                        <a:t>  device</a:t>
                      </a:r>
                    </a:p>
                  </a:txBody>
                  <a:tcPr marL="68580" marR="68580" marT="34290" marB="34290"/>
                </a:tc>
                <a:tc>
                  <a:txBody>
                    <a:bodyPr/>
                    <a:lstStyle/>
                    <a:p>
                      <a:pPr algn="ctr"/>
                      <a:r>
                        <a:rPr lang="en-US" sz="1200" dirty="0"/>
                        <a:t>X</a:t>
                      </a:r>
                    </a:p>
                  </a:txBody>
                  <a:tcPr marL="68580" marR="68580" marT="34290" marB="34290"/>
                </a:tc>
                <a:tc>
                  <a:txBody>
                    <a:bodyPr/>
                    <a:lstStyle/>
                    <a:p>
                      <a:r>
                        <a:rPr lang="en-US" sz="1200" dirty="0"/>
                        <a:t>W</a:t>
                      </a:r>
                    </a:p>
                  </a:txBody>
                  <a:tcPr marL="68580" marR="68580" marT="34290" marB="34290"/>
                </a:tc>
                <a:extLst>
                  <a:ext uri="{0D108BD9-81ED-4DB2-BD59-A6C34878D82A}">
                    <a16:rowId xmlns:a16="http://schemas.microsoft.com/office/drawing/2014/main" val="10012"/>
                  </a:ext>
                </a:extLst>
              </a:tr>
              <a:tr h="456852">
                <a:tc>
                  <a:txBody>
                    <a:bodyPr/>
                    <a:lstStyle/>
                    <a:p>
                      <a:r>
                        <a:rPr lang="en-US" sz="1200" baseline="0" dirty="0"/>
                        <a:t>Word processor or external device</a:t>
                      </a:r>
                      <a:endParaRPr lang="en-US" sz="1200" baseline="0" dirty="0">
                        <a:solidFill>
                          <a:schemeClr val="tx1"/>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sng" dirty="0"/>
                        <a:t>Not allowed in Colorado</a:t>
                      </a:r>
                      <a:endParaRPr lang="en-US" sz="1200" b="1" i="1" u="sng" dirty="0">
                        <a:solidFill>
                          <a:srgbClr val="D35E0F"/>
                        </a:solidFill>
                      </a:endParaRPr>
                    </a:p>
                  </a:txBody>
                  <a:tcPr marL="68580" marR="68580" marT="34290" marB="34290"/>
                </a:tc>
                <a:tc>
                  <a:txBody>
                    <a:bodyPr/>
                    <a:lstStyle/>
                    <a:p>
                      <a:r>
                        <a:rPr lang="en-US" sz="1200" u="sng" dirty="0"/>
                        <a:t>N/A</a:t>
                      </a:r>
                      <a:endParaRPr lang="en-US" sz="1200" b="1" i="1" u="sng" dirty="0">
                        <a:solidFill>
                          <a:srgbClr val="D35E0F"/>
                        </a:solidFill>
                      </a:endParaRPr>
                    </a:p>
                  </a:txBody>
                  <a:tcPr marL="68580" marR="68580" marT="34290" marB="3429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4439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dirty="0"/>
              <a:t>Privacy Laws in Colorado</a:t>
            </a:r>
            <a:endParaRPr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6F4A-9158-9D57-A3FA-74101B7E746F}"/>
              </a:ext>
            </a:extLst>
          </p:cNvPr>
          <p:cNvSpPr>
            <a:spLocks noGrp="1"/>
          </p:cNvSpPr>
          <p:nvPr>
            <p:ph type="title"/>
          </p:nvPr>
        </p:nvSpPr>
        <p:spPr/>
        <p:txBody>
          <a:bodyPr/>
          <a:lstStyle/>
          <a:p>
            <a:r>
              <a:rPr lang="en-US" dirty="0"/>
              <a:t>Accommodations for Kindergarten ACCESS and Alternate ACCESS</a:t>
            </a:r>
          </a:p>
        </p:txBody>
      </p:sp>
      <p:sp>
        <p:nvSpPr>
          <p:cNvPr id="5" name="Content Placeholder 4">
            <a:extLst>
              <a:ext uri="{FF2B5EF4-FFF2-40B4-BE49-F238E27FC236}">
                <a16:creationId xmlns:a16="http://schemas.microsoft.com/office/drawing/2014/main" id="{46D8E660-738A-6989-A62C-30ECD1B3FCF9}"/>
              </a:ext>
            </a:extLst>
          </p:cNvPr>
          <p:cNvSpPr txBox="1">
            <a:spLocks/>
          </p:cNvSpPr>
          <p:nvPr/>
        </p:nvSpPr>
        <p:spPr>
          <a:xfrm>
            <a:off x="311700" y="846400"/>
            <a:ext cx="7543584" cy="337012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b="1" dirty="0"/>
              <a:t>Accommodations Incorporated into the Assessment</a:t>
            </a:r>
          </a:p>
          <a:p>
            <a:pPr>
              <a:buFont typeface="Wingdings" panose="05000000000000000000" pitchFamily="2" charset="2"/>
              <a:buChar char="§"/>
            </a:pPr>
            <a:r>
              <a:rPr lang="en-US" sz="1800" dirty="0"/>
              <a:t>Based upon the design of the assessment, some accommodations are built into the assessment and do not need to be coded as an accommodation</a:t>
            </a:r>
          </a:p>
          <a:p>
            <a:pPr>
              <a:buFont typeface="Wingdings" panose="05000000000000000000" pitchFamily="2" charset="2"/>
              <a:buChar char="§"/>
            </a:pPr>
            <a:endParaRPr lang="en-US" sz="1800" dirty="0"/>
          </a:p>
          <a:p>
            <a:pPr marL="127000" indent="0">
              <a:buNone/>
            </a:pPr>
            <a:r>
              <a:rPr lang="en-US" sz="1800" dirty="0"/>
              <a:t>Accommodations incorporated in the assessment:</a:t>
            </a:r>
          </a:p>
          <a:p>
            <a:pPr marL="628650" lvl="1" indent="-285750">
              <a:buFont typeface="Wingdings" panose="05000000000000000000" pitchFamily="2" charset="2"/>
              <a:buChar char="§"/>
            </a:pPr>
            <a:r>
              <a:rPr lang="en-US" sz="1800" dirty="0"/>
              <a:t>Extended speaking test response time</a:t>
            </a:r>
          </a:p>
          <a:p>
            <a:pPr marL="628650" lvl="1" indent="-285750">
              <a:buFont typeface="Wingdings" panose="05000000000000000000" pitchFamily="2" charset="2"/>
              <a:buChar char="§"/>
            </a:pPr>
            <a:r>
              <a:rPr lang="en-US" sz="1800" dirty="0"/>
              <a:t>In-person human reader</a:t>
            </a:r>
          </a:p>
          <a:p>
            <a:pPr marL="628650" lvl="1" indent="-285750">
              <a:buFont typeface="Wingdings" panose="05000000000000000000" pitchFamily="2" charset="2"/>
              <a:buChar char="§"/>
            </a:pPr>
            <a:r>
              <a:rPr lang="en-US" sz="1800" dirty="0"/>
              <a:t>Repeat in-person human reader</a:t>
            </a:r>
          </a:p>
          <a:p>
            <a:pPr marL="628650" lvl="1" indent="-285750">
              <a:buFont typeface="Wingdings" panose="05000000000000000000" pitchFamily="2" charset="2"/>
              <a:buChar char="§"/>
            </a:pPr>
            <a:r>
              <a:rPr lang="en-US" sz="1800" dirty="0"/>
              <a:t>Large print</a:t>
            </a:r>
          </a:p>
        </p:txBody>
      </p:sp>
    </p:spTree>
    <p:extLst>
      <p:ext uri="{BB962C8B-B14F-4D97-AF65-F5344CB8AC3E}">
        <p14:creationId xmlns:p14="http://schemas.microsoft.com/office/powerpoint/2010/main" val="312339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98CE-508D-D246-50B9-02474FAAF4B5}"/>
              </a:ext>
            </a:extLst>
          </p:cNvPr>
          <p:cNvSpPr>
            <a:spLocks noGrp="1"/>
          </p:cNvSpPr>
          <p:nvPr>
            <p:ph type="title"/>
          </p:nvPr>
        </p:nvSpPr>
        <p:spPr/>
        <p:txBody>
          <a:bodyPr/>
          <a:lstStyle/>
          <a:p>
            <a:r>
              <a:rPr lang="en-US" sz="2800" dirty="0"/>
              <a:t>Prohibited Practices</a:t>
            </a:r>
          </a:p>
        </p:txBody>
      </p:sp>
      <p:sp>
        <p:nvSpPr>
          <p:cNvPr id="5" name="Content Placeholder 1">
            <a:extLst>
              <a:ext uri="{FF2B5EF4-FFF2-40B4-BE49-F238E27FC236}">
                <a16:creationId xmlns:a16="http://schemas.microsoft.com/office/drawing/2014/main" id="{26796215-DF62-4411-9784-62181B0371C4}"/>
              </a:ext>
            </a:extLst>
          </p:cNvPr>
          <p:cNvSpPr txBox="1">
            <a:spLocks/>
          </p:cNvSpPr>
          <p:nvPr/>
        </p:nvSpPr>
        <p:spPr>
          <a:xfrm>
            <a:off x="311700" y="969420"/>
            <a:ext cx="7325842"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00000"/>
              </a:lnSpc>
              <a:buFont typeface="Arial" panose="020B0604020202020204" pitchFamily="34" charset="0"/>
              <a:buNone/>
            </a:pPr>
            <a:r>
              <a:rPr lang="en-US" sz="1800" dirty="0"/>
              <a:t>The following are </a:t>
            </a:r>
            <a:r>
              <a:rPr lang="en-US" sz="1800" u="sng" dirty="0"/>
              <a:t>prohibited</a:t>
            </a:r>
            <a:r>
              <a:rPr lang="en-US" sz="1800" dirty="0"/>
              <a:t> on ACCESS for ELLs 1-12, ACCESS Kindergarten, and Alternate ACCESS: </a:t>
            </a:r>
          </a:p>
          <a:p>
            <a:pPr marL="0" indent="0">
              <a:lnSpc>
                <a:spcPct val="100000"/>
              </a:lnSpc>
              <a:buFont typeface="Arial" panose="020B0604020202020204" pitchFamily="34" charset="0"/>
              <a:buNone/>
            </a:pPr>
            <a:endParaRPr lang="en-US" sz="1800" dirty="0"/>
          </a:p>
          <a:p>
            <a:pPr lvl="1">
              <a:buFont typeface="Wingdings" panose="05000000000000000000" pitchFamily="2" charset="2"/>
              <a:buChar char="§"/>
            </a:pPr>
            <a:r>
              <a:rPr lang="en-US" sz="1800" dirty="0"/>
              <a:t>Translating test items into a language other than English</a:t>
            </a:r>
          </a:p>
          <a:p>
            <a:pPr lvl="1">
              <a:buFont typeface="Wingdings" panose="05000000000000000000" pitchFamily="2" charset="2"/>
              <a:buChar char="§"/>
            </a:pPr>
            <a:endParaRPr lang="en-US" sz="800" dirty="0"/>
          </a:p>
          <a:p>
            <a:pPr lvl="1">
              <a:buFont typeface="Wingdings" panose="05000000000000000000" pitchFamily="2" charset="2"/>
              <a:buChar char="§"/>
            </a:pPr>
            <a:r>
              <a:rPr lang="en-US" sz="1800" dirty="0"/>
              <a:t>Reading test items in a language other than English</a:t>
            </a:r>
          </a:p>
          <a:p>
            <a:pPr lvl="1">
              <a:buFont typeface="Wingdings" panose="05000000000000000000" pitchFamily="2" charset="2"/>
              <a:buChar char="§"/>
            </a:pPr>
            <a:endParaRPr lang="en-US" sz="800" dirty="0"/>
          </a:p>
          <a:p>
            <a:pPr lvl="1">
              <a:buFont typeface="Wingdings" panose="05000000000000000000" pitchFamily="2" charset="2"/>
              <a:buChar char="§"/>
            </a:pPr>
            <a:r>
              <a:rPr lang="en-US" sz="1800" dirty="0"/>
              <a:t>Using a bilingual word-to-word dictionary</a:t>
            </a:r>
          </a:p>
          <a:p>
            <a:pPr lvl="1">
              <a:buFont typeface="Wingdings" panose="05000000000000000000" pitchFamily="2" charset="2"/>
              <a:buChar char="§"/>
            </a:pPr>
            <a:endParaRPr lang="en-US" sz="800" dirty="0"/>
          </a:p>
          <a:p>
            <a:pPr lvl="1">
              <a:buFont typeface="Wingdings" panose="05000000000000000000" pitchFamily="2" charset="2"/>
              <a:buChar char="§"/>
            </a:pPr>
            <a:r>
              <a:rPr lang="en-US" sz="1800" dirty="0"/>
              <a:t>Providing an accommodation based on ML status (on ACCESS accommodations are only available for IEP or 504 plans)</a:t>
            </a:r>
          </a:p>
          <a:p>
            <a:endParaRPr lang="en-US" dirty="0"/>
          </a:p>
        </p:txBody>
      </p:sp>
    </p:spTree>
    <p:extLst>
      <p:ext uri="{BB962C8B-B14F-4D97-AF65-F5344CB8AC3E}">
        <p14:creationId xmlns:p14="http://schemas.microsoft.com/office/powerpoint/2010/main" val="3240011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AF0D-F175-1140-256E-25FA632147D2}"/>
              </a:ext>
            </a:extLst>
          </p:cNvPr>
          <p:cNvSpPr>
            <a:spLocks noGrp="1"/>
          </p:cNvSpPr>
          <p:nvPr>
            <p:ph type="title"/>
          </p:nvPr>
        </p:nvSpPr>
        <p:spPr/>
        <p:txBody>
          <a:bodyPr/>
          <a:lstStyle/>
          <a:p>
            <a:r>
              <a:rPr lang="en-US" sz="2800" dirty="0"/>
              <a:t>Tasks to Complete Before Testing</a:t>
            </a:r>
          </a:p>
        </p:txBody>
      </p:sp>
      <p:sp>
        <p:nvSpPr>
          <p:cNvPr id="5" name="Content Placeholder 1">
            <a:extLst>
              <a:ext uri="{FF2B5EF4-FFF2-40B4-BE49-F238E27FC236}">
                <a16:creationId xmlns:a16="http://schemas.microsoft.com/office/drawing/2014/main" id="{8E09C231-DC61-E299-30EC-0222211FEE5A}"/>
              </a:ext>
            </a:extLst>
          </p:cNvPr>
          <p:cNvSpPr txBox="1">
            <a:spLocks/>
          </p:cNvSpPr>
          <p:nvPr/>
        </p:nvSpPr>
        <p:spPr>
          <a:xfrm>
            <a:off x="440037" y="883862"/>
            <a:ext cx="4131963"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None/>
            </a:pPr>
            <a:r>
              <a:rPr lang="en-US" sz="1800" dirty="0">
                <a:solidFill>
                  <a:srgbClr val="000000"/>
                </a:solidFill>
              </a:rPr>
              <a:t>The following accommodations must be indicated in WIDA-AMS before administering online ACCESS:</a:t>
            </a:r>
          </a:p>
          <a:p>
            <a:pPr marL="0" indent="0">
              <a:buNone/>
            </a:pPr>
            <a:endParaRPr lang="en-US" sz="800" dirty="0">
              <a:solidFill>
                <a:srgbClr val="000000"/>
              </a:solidFill>
            </a:endParaRPr>
          </a:p>
          <a:p>
            <a:pPr lvl="1">
              <a:spcBef>
                <a:spcPts val="400"/>
              </a:spcBef>
              <a:buFont typeface="Wingdings" panose="05000000000000000000" pitchFamily="2" charset="2"/>
              <a:buChar char="§"/>
            </a:pPr>
            <a:r>
              <a:rPr lang="en-US" sz="1800" dirty="0">
                <a:solidFill>
                  <a:srgbClr val="000000"/>
                </a:solidFill>
              </a:rPr>
              <a:t>Manual control of item audio (MC)</a:t>
            </a:r>
          </a:p>
          <a:p>
            <a:pPr lvl="1">
              <a:spcBef>
                <a:spcPts val="400"/>
              </a:spcBef>
              <a:buFont typeface="Wingdings" panose="05000000000000000000" pitchFamily="2" charset="2"/>
              <a:buChar char="§"/>
            </a:pPr>
            <a:r>
              <a:rPr lang="en-US" sz="1800" dirty="0">
                <a:solidFill>
                  <a:srgbClr val="000000"/>
                </a:solidFill>
              </a:rPr>
              <a:t>Repeat item audio (RA)</a:t>
            </a:r>
          </a:p>
          <a:p>
            <a:pPr lvl="1">
              <a:spcBef>
                <a:spcPts val="400"/>
              </a:spcBef>
              <a:buFont typeface="Wingdings" panose="05000000000000000000" pitchFamily="2" charset="2"/>
              <a:buChar char="§"/>
            </a:pPr>
            <a:r>
              <a:rPr lang="en-US" sz="1800" dirty="0">
                <a:solidFill>
                  <a:srgbClr val="000000"/>
                </a:solidFill>
              </a:rPr>
              <a:t>Extended Speaking test response time (ES)</a:t>
            </a:r>
          </a:p>
          <a:p>
            <a:endParaRPr lang="en-US" sz="1200" dirty="0">
              <a:solidFill>
                <a:srgbClr val="000000"/>
              </a:solidFill>
            </a:endParaRPr>
          </a:p>
          <a:p>
            <a:pPr marL="0" indent="0">
              <a:buNone/>
            </a:pPr>
            <a:endParaRPr lang="en-US" sz="1800" dirty="0">
              <a:solidFill>
                <a:srgbClr val="000000"/>
              </a:solidFill>
            </a:endParaRPr>
          </a:p>
        </p:txBody>
      </p:sp>
      <p:sp>
        <p:nvSpPr>
          <p:cNvPr id="6" name="Content Placeholder 1">
            <a:extLst>
              <a:ext uri="{FF2B5EF4-FFF2-40B4-BE49-F238E27FC236}">
                <a16:creationId xmlns:a16="http://schemas.microsoft.com/office/drawing/2014/main" id="{B3134B4D-76A2-6B66-5430-BD353D6271B2}"/>
              </a:ext>
            </a:extLst>
          </p:cNvPr>
          <p:cNvSpPr txBox="1">
            <a:spLocks/>
          </p:cNvSpPr>
          <p:nvPr/>
        </p:nvSpPr>
        <p:spPr>
          <a:xfrm>
            <a:off x="5256465" y="846400"/>
            <a:ext cx="3673641"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None/>
            </a:pPr>
            <a:r>
              <a:rPr lang="en-US" sz="1800" dirty="0">
                <a:solidFill>
                  <a:srgbClr val="000000"/>
                </a:solidFill>
              </a:rPr>
              <a:t>The following ACCESS accommodated forms must be pre-ordered by the assessment coordinator:</a:t>
            </a:r>
          </a:p>
          <a:p>
            <a:pPr marL="0" indent="0">
              <a:buNone/>
            </a:pPr>
            <a:endParaRPr lang="en-US" sz="800" dirty="0">
              <a:solidFill>
                <a:srgbClr val="000000"/>
              </a:solidFill>
            </a:endParaRPr>
          </a:p>
          <a:p>
            <a:pPr lvl="1">
              <a:spcBef>
                <a:spcPts val="400"/>
              </a:spcBef>
              <a:buFont typeface="Wingdings" panose="05000000000000000000" pitchFamily="2" charset="2"/>
              <a:buChar char="§"/>
            </a:pPr>
            <a:r>
              <a:rPr lang="en-US" sz="1800" dirty="0">
                <a:solidFill>
                  <a:srgbClr val="000000"/>
                </a:solidFill>
              </a:rPr>
              <a:t>Braille forms</a:t>
            </a:r>
          </a:p>
          <a:p>
            <a:pPr lvl="1">
              <a:spcBef>
                <a:spcPts val="400"/>
              </a:spcBef>
              <a:buFont typeface="Wingdings" panose="05000000000000000000" pitchFamily="2" charset="2"/>
              <a:buChar char="§"/>
            </a:pPr>
            <a:r>
              <a:rPr lang="en-US" sz="1800" dirty="0">
                <a:solidFill>
                  <a:srgbClr val="000000"/>
                </a:solidFill>
              </a:rPr>
              <a:t>Large Print</a:t>
            </a:r>
          </a:p>
          <a:p>
            <a:pPr lvl="1">
              <a:spcBef>
                <a:spcPts val="400"/>
              </a:spcBef>
              <a:buFont typeface="Wingdings" panose="05000000000000000000" pitchFamily="2" charset="2"/>
              <a:buChar char="§"/>
            </a:pPr>
            <a:r>
              <a:rPr lang="en-US" sz="1800" dirty="0">
                <a:solidFill>
                  <a:srgbClr val="000000"/>
                </a:solidFill>
              </a:rPr>
              <a:t>Paper forms</a:t>
            </a:r>
          </a:p>
        </p:txBody>
      </p:sp>
    </p:spTree>
    <p:extLst>
      <p:ext uri="{BB962C8B-B14F-4D97-AF65-F5344CB8AC3E}">
        <p14:creationId xmlns:p14="http://schemas.microsoft.com/office/powerpoint/2010/main" val="1787059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B48F-00EF-1A5F-ED85-2353AAAEB61E}"/>
              </a:ext>
            </a:extLst>
          </p:cNvPr>
          <p:cNvSpPr>
            <a:spLocks noGrp="1"/>
          </p:cNvSpPr>
          <p:nvPr>
            <p:ph type="title"/>
          </p:nvPr>
        </p:nvSpPr>
        <p:spPr/>
        <p:txBody>
          <a:bodyPr/>
          <a:lstStyle/>
          <a:p>
            <a:r>
              <a:rPr lang="en-US" sz="2800" dirty="0"/>
              <a:t>Emergency Accommodations for </a:t>
            </a:r>
            <a:br>
              <a:rPr lang="en-US" sz="2800" dirty="0"/>
            </a:br>
            <a:r>
              <a:rPr lang="en-US" sz="2800" dirty="0"/>
              <a:t>ACCESS for ELLs</a:t>
            </a:r>
          </a:p>
        </p:txBody>
      </p:sp>
      <p:sp>
        <p:nvSpPr>
          <p:cNvPr id="5" name="Content Placeholder 4">
            <a:extLst>
              <a:ext uri="{FF2B5EF4-FFF2-40B4-BE49-F238E27FC236}">
                <a16:creationId xmlns:a16="http://schemas.microsoft.com/office/drawing/2014/main" id="{6D1E3448-D5AF-5AB3-5B88-36CA3753E50B}"/>
              </a:ext>
            </a:extLst>
          </p:cNvPr>
          <p:cNvSpPr txBox="1">
            <a:spLocks/>
          </p:cNvSpPr>
          <p:nvPr/>
        </p:nvSpPr>
        <p:spPr>
          <a:xfrm>
            <a:off x="124542" y="1364511"/>
            <a:ext cx="4329815" cy="305157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685800" lvl="1" indent="-342900">
              <a:buFont typeface="Wingdings" panose="05000000000000000000" pitchFamily="2" charset="2"/>
              <a:buChar char="§"/>
            </a:pPr>
            <a:r>
              <a:rPr lang="en-US" sz="1800" dirty="0">
                <a:solidFill>
                  <a:srgbClr val="000000"/>
                </a:solidFill>
              </a:rPr>
              <a:t>Are not documented in an IEP/504 plan</a:t>
            </a:r>
            <a:endParaRPr lang="en-US" sz="1800" dirty="0">
              <a:solidFill>
                <a:srgbClr val="000000"/>
              </a:solidFill>
              <a:highlight>
                <a:srgbClr val="FFFF00"/>
              </a:highlight>
            </a:endParaRPr>
          </a:p>
          <a:p>
            <a:pPr marL="685800" lvl="1" indent="-342900">
              <a:buFont typeface="Wingdings" panose="05000000000000000000" pitchFamily="2" charset="2"/>
              <a:buChar char="§"/>
            </a:pPr>
            <a:r>
              <a:rPr lang="en-US" sz="1800" dirty="0">
                <a:solidFill>
                  <a:srgbClr val="000000"/>
                </a:solidFill>
              </a:rPr>
              <a:t>Usually Human Scribe</a:t>
            </a:r>
          </a:p>
          <a:p>
            <a:pPr marL="1143000" lvl="2" indent="-342900">
              <a:buFont typeface="Wingdings" panose="05000000000000000000" pitchFamily="2" charset="2"/>
              <a:buChar char="§"/>
            </a:pPr>
            <a:r>
              <a:rPr lang="en-US" sz="1800" dirty="0">
                <a:solidFill>
                  <a:srgbClr val="000000"/>
                </a:solidFill>
              </a:rPr>
              <a:t>Do not use speech-to-text as an emergency accommodation</a:t>
            </a:r>
          </a:p>
          <a:p>
            <a:pPr marL="685800" lvl="1" indent="-342900">
              <a:buFont typeface="Wingdings" panose="05000000000000000000" pitchFamily="2" charset="2"/>
              <a:buChar char="§"/>
            </a:pPr>
            <a:r>
              <a:rPr lang="en-US" sz="1800" dirty="0">
                <a:solidFill>
                  <a:srgbClr val="000000"/>
                </a:solidFill>
              </a:rPr>
              <a:t>If a student receives a concussion during the testing window, please contact </a:t>
            </a:r>
            <a:r>
              <a:rPr lang="en-US" sz="1800" dirty="0">
                <a:solidFill>
                  <a:srgbClr val="000000"/>
                </a:solidFill>
                <a:hlinkClick r:id="rId2"/>
              </a:rPr>
              <a:t>Arti Sachdeva</a:t>
            </a:r>
            <a:r>
              <a:rPr lang="en-US" sz="1800" dirty="0">
                <a:solidFill>
                  <a:srgbClr val="000000"/>
                </a:solidFill>
              </a:rPr>
              <a:t> at CDE</a:t>
            </a:r>
          </a:p>
        </p:txBody>
      </p:sp>
      <p:sp>
        <p:nvSpPr>
          <p:cNvPr id="3" name="Content Placeholder 4">
            <a:extLst>
              <a:ext uri="{FF2B5EF4-FFF2-40B4-BE49-F238E27FC236}">
                <a16:creationId xmlns:a16="http://schemas.microsoft.com/office/drawing/2014/main" id="{E9860D43-3573-DCC4-41C4-ADADE826289B}"/>
              </a:ext>
            </a:extLst>
          </p:cNvPr>
          <p:cNvSpPr txBox="1">
            <a:spLocks/>
          </p:cNvSpPr>
          <p:nvPr/>
        </p:nvSpPr>
        <p:spPr>
          <a:xfrm>
            <a:off x="4106780" y="1338706"/>
            <a:ext cx="4566651" cy="273302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685800" lvl="1" indent="-342900">
              <a:buFont typeface="Wingdings" panose="05000000000000000000" pitchFamily="2" charset="2"/>
              <a:buChar char="§"/>
            </a:pPr>
            <a:r>
              <a:rPr lang="en-US" sz="1800" dirty="0">
                <a:solidFill>
                  <a:srgbClr val="000000"/>
                </a:solidFill>
                <a:hlinkClick r:id="rId3"/>
              </a:rPr>
              <a:t>ACCESS Emergency Accommodation Form</a:t>
            </a:r>
            <a:r>
              <a:rPr lang="en-US" sz="1800" dirty="0">
                <a:solidFill>
                  <a:srgbClr val="000000"/>
                </a:solidFill>
              </a:rPr>
              <a:t> link is in </a:t>
            </a:r>
            <a:r>
              <a:rPr lang="en-US" sz="1800" i="1" dirty="0">
                <a:solidFill>
                  <a:srgbClr val="000000"/>
                </a:solidFill>
              </a:rPr>
              <a:t>Appendix C: Accommodations </a:t>
            </a:r>
            <a:r>
              <a:rPr lang="en-US" sz="1800" dirty="0">
                <a:solidFill>
                  <a:srgbClr val="000000"/>
                </a:solidFill>
              </a:rPr>
              <a:t>of the </a:t>
            </a:r>
            <a:r>
              <a:rPr lang="en-US" sz="1800" i="1" dirty="0">
                <a:solidFill>
                  <a:srgbClr val="000000"/>
                </a:solidFill>
              </a:rPr>
              <a:t>Colorado Resource Document</a:t>
            </a:r>
          </a:p>
          <a:p>
            <a:pPr marL="685800" lvl="1" indent="-342900">
              <a:buFont typeface="Wingdings" panose="05000000000000000000" pitchFamily="2" charset="2"/>
              <a:buChar char="§"/>
            </a:pPr>
            <a:r>
              <a:rPr lang="en-US" sz="1800" dirty="0">
                <a:solidFill>
                  <a:srgbClr val="000000"/>
                </a:solidFill>
              </a:rPr>
              <a:t>ACCESS Emergency Accommodation Spreadsheets will be in the ACCESS_UAR_2025 folder in Syncplicity</a:t>
            </a:r>
          </a:p>
        </p:txBody>
      </p:sp>
      <p:sp>
        <p:nvSpPr>
          <p:cNvPr id="4" name="Content Placeholder 4">
            <a:extLst>
              <a:ext uri="{FF2B5EF4-FFF2-40B4-BE49-F238E27FC236}">
                <a16:creationId xmlns:a16="http://schemas.microsoft.com/office/drawing/2014/main" id="{62DE6DAC-418F-9B9B-0345-66F91F4444B6}"/>
              </a:ext>
            </a:extLst>
          </p:cNvPr>
          <p:cNvSpPr txBox="1">
            <a:spLocks/>
          </p:cNvSpPr>
          <p:nvPr/>
        </p:nvSpPr>
        <p:spPr>
          <a:xfrm>
            <a:off x="1378919" y="840220"/>
            <a:ext cx="5876758" cy="55627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None/>
            </a:pPr>
            <a:r>
              <a:rPr lang="en-US" sz="2100" dirty="0">
                <a:solidFill>
                  <a:srgbClr val="000000"/>
                </a:solidFill>
              </a:rPr>
              <a:t>Unexpected and unforeseen circumstances </a:t>
            </a:r>
          </a:p>
        </p:txBody>
      </p:sp>
    </p:spTree>
    <p:extLst>
      <p:ext uri="{BB962C8B-B14F-4D97-AF65-F5344CB8AC3E}">
        <p14:creationId xmlns:p14="http://schemas.microsoft.com/office/powerpoint/2010/main" val="30203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83D2-98A4-4C7D-5EEB-8E97431F8BCC}"/>
              </a:ext>
            </a:extLst>
          </p:cNvPr>
          <p:cNvSpPr>
            <a:spLocks noGrp="1"/>
          </p:cNvSpPr>
          <p:nvPr>
            <p:ph type="title"/>
          </p:nvPr>
        </p:nvSpPr>
        <p:spPr/>
        <p:txBody>
          <a:bodyPr/>
          <a:lstStyle/>
          <a:p>
            <a:r>
              <a:rPr lang="en-US" sz="2800" dirty="0"/>
              <a:t>Special Accommodation Requests for ACCESS for ELLs</a:t>
            </a:r>
          </a:p>
        </p:txBody>
      </p:sp>
      <p:sp>
        <p:nvSpPr>
          <p:cNvPr id="5" name="Content Placeholder 2">
            <a:extLst>
              <a:ext uri="{FF2B5EF4-FFF2-40B4-BE49-F238E27FC236}">
                <a16:creationId xmlns:a16="http://schemas.microsoft.com/office/drawing/2014/main" id="{A2A96CAA-8818-3AA6-F3F5-5E45326CA4DD}"/>
              </a:ext>
            </a:extLst>
          </p:cNvPr>
          <p:cNvSpPr txBox="1">
            <a:spLocks/>
          </p:cNvSpPr>
          <p:nvPr/>
        </p:nvSpPr>
        <p:spPr>
          <a:xfrm>
            <a:off x="113847" y="747651"/>
            <a:ext cx="4851888" cy="3714906"/>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900" dirty="0"/>
              <a:t>A </a:t>
            </a:r>
            <a:r>
              <a:rPr lang="en-US" sz="1900" i="1" u="sng" dirty="0"/>
              <a:t>very limited number</a:t>
            </a:r>
            <a:r>
              <a:rPr lang="en-US" sz="1900" i="1" dirty="0"/>
              <a:t> </a:t>
            </a:r>
            <a:r>
              <a:rPr lang="en-US" sz="1900" dirty="0"/>
              <a:t>of students who meet specific criteria may qualify for special accommodations </a:t>
            </a:r>
          </a:p>
          <a:p>
            <a:pPr marL="771525" lvl="1" indent="-257175">
              <a:lnSpc>
                <a:spcPct val="120000"/>
              </a:lnSpc>
            </a:pPr>
            <a:r>
              <a:rPr lang="en-US" sz="1900" dirty="0"/>
              <a:t>The requested special accommodations must be listed on the IEP/504 and tied to an instructional goal</a:t>
            </a:r>
          </a:p>
          <a:p>
            <a:pPr marL="0" indent="0">
              <a:lnSpc>
                <a:spcPct val="120000"/>
              </a:lnSpc>
              <a:buNone/>
            </a:pPr>
            <a:r>
              <a:rPr lang="en-US" sz="1900" dirty="0"/>
              <a:t>Accommodations for ACCESS for ELLs requiring CDE approval:</a:t>
            </a:r>
          </a:p>
          <a:p>
            <a:pPr marL="657225" lvl="1" indent="-257175">
              <a:lnSpc>
                <a:spcPct val="120000"/>
              </a:lnSpc>
            </a:pPr>
            <a:r>
              <a:rPr lang="en-US" sz="1900" dirty="0"/>
              <a:t>Extended testing time within a school day</a:t>
            </a:r>
          </a:p>
          <a:p>
            <a:pPr marL="657225" lvl="1" indent="-257175">
              <a:lnSpc>
                <a:spcPct val="120000"/>
              </a:lnSpc>
            </a:pPr>
            <a:r>
              <a:rPr lang="en-US" sz="1900" dirty="0"/>
              <a:t>Extended time of a domain over multiple days</a:t>
            </a:r>
          </a:p>
          <a:p>
            <a:pPr marL="657225" lvl="1" indent="-257175">
              <a:lnSpc>
                <a:spcPct val="120000"/>
              </a:lnSpc>
            </a:pPr>
            <a:r>
              <a:rPr lang="en-US" sz="1900" dirty="0"/>
              <a:t>Other non-standard accommodations	</a:t>
            </a:r>
          </a:p>
          <a:p>
            <a:endParaRPr lang="en-US" sz="1900" dirty="0"/>
          </a:p>
          <a:p>
            <a:pPr>
              <a:spcAft>
                <a:spcPts val="450"/>
              </a:spcAft>
            </a:pPr>
            <a:endParaRPr lang="en-US" sz="1900" dirty="0"/>
          </a:p>
          <a:p>
            <a:endParaRPr lang="en-US" sz="1650" dirty="0"/>
          </a:p>
          <a:p>
            <a:endParaRPr lang="en-US" dirty="0"/>
          </a:p>
        </p:txBody>
      </p:sp>
      <p:sp>
        <p:nvSpPr>
          <p:cNvPr id="7" name="Content Placeholder 2">
            <a:extLst>
              <a:ext uri="{FF2B5EF4-FFF2-40B4-BE49-F238E27FC236}">
                <a16:creationId xmlns:a16="http://schemas.microsoft.com/office/drawing/2014/main" id="{CE6F1879-F479-6798-7039-1A27DA514CBB}"/>
              </a:ext>
            </a:extLst>
          </p:cNvPr>
          <p:cNvSpPr txBox="1">
            <a:spLocks/>
          </p:cNvSpPr>
          <p:nvPr/>
        </p:nvSpPr>
        <p:spPr>
          <a:xfrm>
            <a:off x="4848832" y="747651"/>
            <a:ext cx="4031916" cy="3166802"/>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2300" dirty="0"/>
              <a:t>Students who may qualify must have:</a:t>
            </a:r>
          </a:p>
          <a:p>
            <a:pPr lvl="1">
              <a:lnSpc>
                <a:spcPct val="120000"/>
              </a:lnSpc>
            </a:pPr>
            <a:r>
              <a:rPr lang="en-US" sz="2300" dirty="0"/>
              <a:t>an IEP/504; </a:t>
            </a:r>
          </a:p>
          <a:p>
            <a:pPr lvl="1">
              <a:lnSpc>
                <a:spcPct val="120000"/>
              </a:lnSpc>
            </a:pPr>
            <a:r>
              <a:rPr lang="en-US" sz="2300" dirty="0"/>
              <a:t>a disability that directly connects to their ability to access the test;</a:t>
            </a:r>
          </a:p>
          <a:p>
            <a:pPr lvl="1">
              <a:lnSpc>
                <a:spcPct val="120000"/>
              </a:lnSpc>
            </a:pPr>
            <a:r>
              <a:rPr lang="en-US" sz="2300" dirty="0"/>
              <a:t>documentation that supports the need for the special accommodation.</a:t>
            </a:r>
          </a:p>
          <a:p>
            <a:pPr marL="0" indent="0">
              <a:lnSpc>
                <a:spcPct val="120000"/>
              </a:lnSpc>
              <a:buNone/>
            </a:pPr>
            <a:r>
              <a:rPr lang="en-US" sz="2300" dirty="0"/>
              <a:t>All Special Accommodation Requests for ACCESS for ELLs are due to CDE by </a:t>
            </a:r>
            <a:r>
              <a:rPr lang="en-US" sz="2300" b="1" i="1" u="sng" dirty="0">
                <a:solidFill>
                  <a:schemeClr val="accent1">
                    <a:lumMod val="75000"/>
                  </a:schemeClr>
                </a:solidFill>
              </a:rPr>
              <a:t>December 1</a:t>
            </a:r>
            <a:r>
              <a:rPr lang="en-US" sz="2300" b="1" i="1" u="sng" baseline="30000" dirty="0">
                <a:solidFill>
                  <a:schemeClr val="accent1">
                    <a:lumMod val="75000"/>
                  </a:schemeClr>
                </a:solidFill>
              </a:rPr>
              <a:t>st</a:t>
            </a:r>
            <a:r>
              <a:rPr lang="en-US" sz="2300" b="1" i="1" dirty="0">
                <a:solidFill>
                  <a:schemeClr val="accent1">
                    <a:lumMod val="75000"/>
                  </a:schemeClr>
                </a:solidFill>
              </a:rPr>
              <a:t> </a:t>
            </a:r>
            <a:r>
              <a:rPr lang="en-US" sz="2300" dirty="0"/>
              <a:t>for all students</a:t>
            </a:r>
          </a:p>
          <a:p>
            <a:endParaRPr lang="en-US" dirty="0"/>
          </a:p>
        </p:txBody>
      </p:sp>
      <p:sp>
        <p:nvSpPr>
          <p:cNvPr id="6" name="TextBox 5">
            <a:extLst>
              <a:ext uri="{FF2B5EF4-FFF2-40B4-BE49-F238E27FC236}">
                <a16:creationId xmlns:a16="http://schemas.microsoft.com/office/drawing/2014/main" id="{CA50F839-64FB-DC55-6669-4758C4C3B00F}"/>
              </a:ext>
            </a:extLst>
          </p:cNvPr>
          <p:cNvSpPr txBox="1"/>
          <p:nvPr/>
        </p:nvSpPr>
        <p:spPr>
          <a:xfrm>
            <a:off x="1700464" y="4350081"/>
            <a:ext cx="5281740" cy="830997"/>
          </a:xfrm>
          <a:prstGeom prst="rect">
            <a:avLst/>
          </a:prstGeom>
          <a:solidFill>
            <a:srgbClr val="BC7CE4"/>
          </a:solidFill>
        </p:spPr>
        <p:txBody>
          <a:bodyPr wrap="square" rtlCol="0">
            <a:spAutoFit/>
          </a:bodyPr>
          <a:lstStyle/>
          <a:p>
            <a:pPr algn="ctr"/>
            <a:r>
              <a:rPr lang="en-US" sz="1600" dirty="0"/>
              <a:t>Use of special accommodations without CDE approval may result in the student not receiving an Overall Composite Score</a:t>
            </a:r>
          </a:p>
        </p:txBody>
      </p:sp>
    </p:spTree>
    <p:extLst>
      <p:ext uri="{BB962C8B-B14F-4D97-AF65-F5344CB8AC3E}">
        <p14:creationId xmlns:p14="http://schemas.microsoft.com/office/powerpoint/2010/main" val="40061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83D2-98A4-4C7D-5EEB-8E97431F8BCC}"/>
              </a:ext>
            </a:extLst>
          </p:cNvPr>
          <p:cNvSpPr>
            <a:spLocks noGrp="1"/>
          </p:cNvSpPr>
          <p:nvPr>
            <p:ph type="title"/>
          </p:nvPr>
        </p:nvSpPr>
        <p:spPr/>
        <p:txBody>
          <a:bodyPr/>
          <a:lstStyle/>
          <a:p>
            <a:r>
              <a:rPr lang="en-US" sz="2800" dirty="0"/>
              <a:t>Unique Accommodation Requests (UARs) for ACCESS for ELLs</a:t>
            </a:r>
          </a:p>
        </p:txBody>
      </p:sp>
      <p:sp>
        <p:nvSpPr>
          <p:cNvPr id="5" name="Content Placeholder 2">
            <a:extLst>
              <a:ext uri="{FF2B5EF4-FFF2-40B4-BE49-F238E27FC236}">
                <a16:creationId xmlns:a16="http://schemas.microsoft.com/office/drawing/2014/main" id="{A2A96CAA-8818-3AA6-F3F5-5E45326CA4DD}"/>
              </a:ext>
            </a:extLst>
          </p:cNvPr>
          <p:cNvSpPr txBox="1">
            <a:spLocks/>
          </p:cNvSpPr>
          <p:nvPr/>
        </p:nvSpPr>
        <p:spPr>
          <a:xfrm>
            <a:off x="124542" y="846399"/>
            <a:ext cx="4851888" cy="4060527"/>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900" dirty="0"/>
              <a:t>A </a:t>
            </a:r>
            <a:r>
              <a:rPr lang="en-US" sz="1900" i="1" u="sng" dirty="0"/>
              <a:t>very limited number</a:t>
            </a:r>
            <a:r>
              <a:rPr lang="en-US" sz="1900" i="1" dirty="0"/>
              <a:t> </a:t>
            </a:r>
            <a:r>
              <a:rPr lang="en-US" sz="1900" dirty="0"/>
              <a:t>of students who meet specific criteria may qualify for unique accommodations </a:t>
            </a:r>
          </a:p>
          <a:p>
            <a:pPr marL="771525" lvl="1" indent="-257175">
              <a:lnSpc>
                <a:spcPct val="120000"/>
              </a:lnSpc>
            </a:pPr>
            <a:r>
              <a:rPr lang="en-US" sz="1900" dirty="0"/>
              <a:t>The requested UAR must be listed on the IEP/504 and tied to an instructional goal</a:t>
            </a:r>
          </a:p>
          <a:p>
            <a:pPr marL="0" indent="0">
              <a:lnSpc>
                <a:spcPct val="120000"/>
              </a:lnSpc>
              <a:buNone/>
            </a:pPr>
            <a:r>
              <a:rPr lang="en-US" sz="1900" dirty="0"/>
              <a:t>Accommodations for ACCESS for ELLs requiring CDE approval:</a:t>
            </a:r>
          </a:p>
          <a:p>
            <a:pPr marL="771525" lvl="1" indent="-257175">
              <a:lnSpc>
                <a:spcPct val="120000"/>
              </a:lnSpc>
            </a:pPr>
            <a:r>
              <a:rPr lang="en-US" sz="1900" dirty="0"/>
              <a:t>Scribe Accommodation for ACCESS for ELLs in the </a:t>
            </a:r>
            <a:r>
              <a:rPr lang="en-US" sz="1900" b="1" dirty="0"/>
              <a:t>Writing Domain</a:t>
            </a:r>
          </a:p>
          <a:p>
            <a:pPr marL="1114425" lvl="2" indent="-257175">
              <a:lnSpc>
                <a:spcPct val="120000"/>
              </a:lnSpc>
            </a:pPr>
            <a:r>
              <a:rPr lang="en-US" sz="1900" dirty="0"/>
              <a:t>Speech-to-text requests are to be submitted as a “scribe” UAR, </a:t>
            </a:r>
            <a:r>
              <a:rPr lang="en-US" sz="1900" b="1" dirty="0"/>
              <a:t>and</a:t>
            </a:r>
            <a:r>
              <a:rPr lang="en-US" sz="1900" dirty="0"/>
              <a:t> </a:t>
            </a:r>
            <a:r>
              <a:rPr lang="en-US" sz="1900" i="1" dirty="0"/>
              <a:t>CDE STT and Word Prediction State Assessment Security Agreement Supplement</a:t>
            </a:r>
            <a:r>
              <a:rPr lang="en-US" sz="1900" dirty="0"/>
              <a:t> must be submitted and approved</a:t>
            </a:r>
          </a:p>
          <a:p>
            <a:pPr marL="1114425" lvl="2" indent="-257175">
              <a:lnSpc>
                <a:spcPct val="120000"/>
              </a:lnSpc>
            </a:pPr>
            <a:r>
              <a:rPr lang="en-US" sz="1900" dirty="0"/>
              <a:t>Scribe Accommodation for ACCESS for ELLs uses a separate test form</a:t>
            </a:r>
          </a:p>
          <a:p>
            <a:endParaRPr lang="en-US" sz="1900" dirty="0"/>
          </a:p>
          <a:p>
            <a:pPr>
              <a:spcAft>
                <a:spcPts val="450"/>
              </a:spcAft>
            </a:pPr>
            <a:endParaRPr lang="en-US" sz="1900" dirty="0"/>
          </a:p>
          <a:p>
            <a:endParaRPr lang="en-US" sz="1650" dirty="0"/>
          </a:p>
          <a:p>
            <a:endParaRPr lang="en-US" dirty="0"/>
          </a:p>
        </p:txBody>
      </p:sp>
      <p:sp>
        <p:nvSpPr>
          <p:cNvPr id="6" name="TextBox 5">
            <a:extLst>
              <a:ext uri="{FF2B5EF4-FFF2-40B4-BE49-F238E27FC236}">
                <a16:creationId xmlns:a16="http://schemas.microsoft.com/office/drawing/2014/main" id="{CA50F839-64FB-DC55-6669-4758C4C3B00F}"/>
              </a:ext>
            </a:extLst>
          </p:cNvPr>
          <p:cNvSpPr txBox="1"/>
          <p:nvPr/>
        </p:nvSpPr>
        <p:spPr>
          <a:xfrm>
            <a:off x="5118568" y="3238241"/>
            <a:ext cx="3839828" cy="1169551"/>
          </a:xfrm>
          <a:prstGeom prst="rect">
            <a:avLst/>
          </a:prstGeom>
          <a:solidFill>
            <a:srgbClr val="BC7CE4"/>
          </a:solidFill>
        </p:spPr>
        <p:txBody>
          <a:bodyPr wrap="square" rtlCol="0">
            <a:spAutoFit/>
          </a:bodyPr>
          <a:lstStyle/>
          <a:p>
            <a:pPr algn="ctr"/>
            <a:r>
              <a:rPr lang="en-US" dirty="0"/>
              <a:t>Use of unique accommodations without CDE approval may result in the writing domain score being invalidated and the student not receiving an Overall Composite Score or Literacy Score</a:t>
            </a:r>
          </a:p>
        </p:txBody>
      </p:sp>
      <p:sp>
        <p:nvSpPr>
          <p:cNvPr id="7" name="Content Placeholder 2">
            <a:extLst>
              <a:ext uri="{FF2B5EF4-FFF2-40B4-BE49-F238E27FC236}">
                <a16:creationId xmlns:a16="http://schemas.microsoft.com/office/drawing/2014/main" id="{CE6F1879-F479-6798-7039-1A27DA514CBB}"/>
              </a:ext>
            </a:extLst>
          </p:cNvPr>
          <p:cNvSpPr txBox="1">
            <a:spLocks/>
          </p:cNvSpPr>
          <p:nvPr/>
        </p:nvSpPr>
        <p:spPr>
          <a:xfrm>
            <a:off x="5047499" y="846399"/>
            <a:ext cx="3839828" cy="2551853"/>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900" dirty="0"/>
              <a:t>Students who may qualify have an:</a:t>
            </a:r>
          </a:p>
          <a:p>
            <a:pPr lvl="1">
              <a:lnSpc>
                <a:spcPct val="120000"/>
              </a:lnSpc>
            </a:pPr>
            <a:r>
              <a:rPr lang="en-US" sz="1900" dirty="0"/>
              <a:t>IEP/504 due to neurological disorder or physical disability; and</a:t>
            </a:r>
          </a:p>
          <a:p>
            <a:pPr lvl="1">
              <a:lnSpc>
                <a:spcPct val="120000"/>
              </a:lnSpc>
            </a:pPr>
            <a:r>
              <a:rPr lang="en-US" sz="1900" dirty="0"/>
              <a:t>Identified disability connected to the inability to access this domain</a:t>
            </a:r>
          </a:p>
          <a:p>
            <a:pPr marL="0" indent="0">
              <a:lnSpc>
                <a:spcPct val="120000"/>
              </a:lnSpc>
              <a:buNone/>
            </a:pPr>
            <a:r>
              <a:rPr lang="en-US" sz="1900" dirty="0"/>
              <a:t>All UARs for ACCESS for ELLs are due to CDE by </a:t>
            </a:r>
            <a:r>
              <a:rPr lang="en-US" sz="1900" b="1" i="1" u="sng" dirty="0">
                <a:solidFill>
                  <a:schemeClr val="accent1">
                    <a:lumMod val="75000"/>
                  </a:schemeClr>
                </a:solidFill>
              </a:rPr>
              <a:t>December 1</a:t>
            </a:r>
            <a:r>
              <a:rPr lang="en-US" sz="1900" b="1" i="1" u="sng" baseline="30000" dirty="0">
                <a:solidFill>
                  <a:schemeClr val="accent1">
                    <a:lumMod val="75000"/>
                  </a:schemeClr>
                </a:solidFill>
              </a:rPr>
              <a:t>st</a:t>
            </a:r>
            <a:r>
              <a:rPr lang="en-US" sz="1900" b="1" i="1" dirty="0">
                <a:solidFill>
                  <a:schemeClr val="accent1">
                    <a:lumMod val="75000"/>
                  </a:schemeClr>
                </a:solidFill>
              </a:rPr>
              <a:t> </a:t>
            </a:r>
            <a:r>
              <a:rPr lang="en-US" sz="1900" dirty="0"/>
              <a:t>for all students</a:t>
            </a:r>
          </a:p>
          <a:p>
            <a:endParaRPr lang="en-US" sz="1650" dirty="0"/>
          </a:p>
          <a:p>
            <a:endParaRPr lang="en-US" dirty="0"/>
          </a:p>
        </p:txBody>
      </p:sp>
    </p:spTree>
    <p:extLst>
      <p:ext uri="{BB962C8B-B14F-4D97-AF65-F5344CB8AC3E}">
        <p14:creationId xmlns:p14="http://schemas.microsoft.com/office/powerpoint/2010/main" val="3644653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41FB0B84-C4DE-943F-03E5-C2696B23E99A}"/>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dirty="0">
                <a:solidFill>
                  <a:schemeClr val="bg1"/>
                </a:solidFill>
              </a:rPr>
              <a:t>CMAS</a:t>
            </a:r>
            <a:endParaRPr sz="3600" dirty="0">
              <a:solidFill>
                <a:schemeClr val="bg1"/>
              </a:solidFill>
            </a:endParaRPr>
          </a:p>
        </p:txBody>
      </p:sp>
      <p:pic>
        <p:nvPicPr>
          <p:cNvPr id="5" name="Picture 4" descr="CDE Logo">
            <a:extLst>
              <a:ext uri="{FF2B5EF4-FFF2-40B4-BE49-F238E27FC236}">
                <a16:creationId xmlns:a16="http://schemas.microsoft.com/office/drawing/2014/main" id="{7F8AB7C1-62E6-7F9F-00A8-DB7846BBB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144578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F72E-77B2-F57C-F3A1-ABAFA21B1889}"/>
              </a:ext>
            </a:extLst>
          </p:cNvPr>
          <p:cNvSpPr>
            <a:spLocks noGrp="1"/>
          </p:cNvSpPr>
          <p:nvPr>
            <p:ph type="title"/>
          </p:nvPr>
        </p:nvSpPr>
        <p:spPr/>
        <p:txBody>
          <a:bodyPr/>
          <a:lstStyle/>
          <a:p>
            <a:r>
              <a:rPr lang="en-US" sz="2800" dirty="0"/>
              <a:t>CMAS Accessibilities and Accommodations</a:t>
            </a:r>
          </a:p>
        </p:txBody>
      </p:sp>
      <p:sp>
        <p:nvSpPr>
          <p:cNvPr id="6" name="Content Placeholder 6">
            <a:extLst>
              <a:ext uri="{FF2B5EF4-FFF2-40B4-BE49-F238E27FC236}">
                <a16:creationId xmlns:a16="http://schemas.microsoft.com/office/drawing/2014/main" id="{67A4A3D6-EC0D-B9FB-D101-B6F86318BC79}"/>
              </a:ext>
            </a:extLst>
          </p:cNvPr>
          <p:cNvSpPr txBox="1">
            <a:spLocks/>
          </p:cNvSpPr>
          <p:nvPr/>
        </p:nvSpPr>
        <p:spPr>
          <a:xfrm>
            <a:off x="311700" y="992375"/>
            <a:ext cx="4532311" cy="3091905"/>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spcBef>
                <a:spcPts val="600"/>
              </a:spcBef>
              <a:buFont typeface="Wingdings" panose="05000000000000000000" pitchFamily="2" charset="2"/>
              <a:buChar char="§"/>
            </a:pPr>
            <a:r>
              <a:rPr lang="en-US" sz="7200" dirty="0">
                <a:solidFill>
                  <a:srgbClr val="000000"/>
                </a:solidFill>
              </a:rPr>
              <a:t>Administrative Considerations</a:t>
            </a:r>
          </a:p>
          <a:p>
            <a:pPr>
              <a:lnSpc>
                <a:spcPct val="120000"/>
              </a:lnSpc>
              <a:spcBef>
                <a:spcPts val="600"/>
              </a:spcBef>
              <a:buFont typeface="Wingdings" panose="05000000000000000000" pitchFamily="2" charset="2"/>
              <a:buChar char="§"/>
            </a:pPr>
            <a:r>
              <a:rPr lang="en-US" sz="7200" dirty="0">
                <a:solidFill>
                  <a:srgbClr val="000000"/>
                </a:solidFill>
              </a:rPr>
              <a:t>Accessibility Features</a:t>
            </a:r>
          </a:p>
          <a:p>
            <a:pPr>
              <a:lnSpc>
                <a:spcPct val="120000"/>
              </a:lnSpc>
              <a:spcBef>
                <a:spcPts val="600"/>
              </a:spcBef>
              <a:buFont typeface="Wingdings" panose="05000000000000000000" pitchFamily="2" charset="2"/>
              <a:buChar char="§"/>
            </a:pPr>
            <a:r>
              <a:rPr lang="en-US" sz="7200" dirty="0">
                <a:solidFill>
                  <a:srgbClr val="000000"/>
                </a:solidFill>
              </a:rPr>
              <a:t>Accommodations for Students with Disabilities and in an LIEP* (NEP/LEP)</a:t>
            </a:r>
          </a:p>
          <a:p>
            <a:pPr lvl="1">
              <a:lnSpc>
                <a:spcPct val="120000"/>
              </a:lnSpc>
              <a:spcBef>
                <a:spcPts val="600"/>
              </a:spcBef>
              <a:buFont typeface="Wingdings" panose="05000000000000000000" pitchFamily="2" charset="2"/>
              <a:buChar char="§"/>
            </a:pPr>
            <a:r>
              <a:rPr lang="en-US" sz="7200" dirty="0">
                <a:solidFill>
                  <a:srgbClr val="000000"/>
                </a:solidFill>
              </a:rPr>
              <a:t>Presentation Accommodations</a:t>
            </a:r>
          </a:p>
          <a:p>
            <a:pPr lvl="1">
              <a:lnSpc>
                <a:spcPct val="120000"/>
              </a:lnSpc>
              <a:spcBef>
                <a:spcPts val="600"/>
              </a:spcBef>
              <a:buFont typeface="Wingdings" panose="05000000000000000000" pitchFamily="2" charset="2"/>
              <a:buChar char="§"/>
            </a:pPr>
            <a:r>
              <a:rPr lang="en-US" sz="7200" dirty="0">
                <a:solidFill>
                  <a:srgbClr val="000000"/>
                </a:solidFill>
              </a:rPr>
              <a:t>Response Accommodations</a:t>
            </a:r>
          </a:p>
          <a:p>
            <a:pPr lvl="1">
              <a:lnSpc>
                <a:spcPct val="120000"/>
              </a:lnSpc>
              <a:spcBef>
                <a:spcPts val="600"/>
              </a:spcBef>
              <a:buFont typeface="Wingdings" panose="05000000000000000000" pitchFamily="2" charset="2"/>
              <a:buChar char="§"/>
            </a:pPr>
            <a:r>
              <a:rPr lang="en-US" sz="7200" dirty="0">
                <a:solidFill>
                  <a:srgbClr val="000000"/>
                </a:solidFill>
              </a:rPr>
              <a:t>Timing Accommodations</a:t>
            </a:r>
          </a:p>
          <a:p>
            <a:pPr>
              <a:spcBef>
                <a:spcPts val="600"/>
              </a:spcBef>
            </a:pPr>
            <a:endParaRPr lang="en-US" dirty="0">
              <a:solidFill>
                <a:srgbClr val="000000"/>
              </a:solidFill>
            </a:endParaRPr>
          </a:p>
          <a:p>
            <a:pPr marL="34290" indent="0">
              <a:buFont typeface="Arial" panose="020B0604020202020204" pitchFamily="34" charset="0"/>
              <a:buNone/>
            </a:pPr>
            <a:endParaRPr lang="en-US" dirty="0">
              <a:solidFill>
                <a:srgbClr val="000000"/>
              </a:solidFill>
            </a:endParaRPr>
          </a:p>
        </p:txBody>
      </p:sp>
      <p:sp>
        <p:nvSpPr>
          <p:cNvPr id="5" name="Content Placeholder 6">
            <a:extLst>
              <a:ext uri="{FF2B5EF4-FFF2-40B4-BE49-F238E27FC236}">
                <a16:creationId xmlns:a16="http://schemas.microsoft.com/office/drawing/2014/main" id="{F8939706-BEFB-5B8C-29C4-9DC30635EBFB}"/>
              </a:ext>
            </a:extLst>
          </p:cNvPr>
          <p:cNvSpPr txBox="1">
            <a:spLocks/>
          </p:cNvSpPr>
          <p:nvPr/>
        </p:nvSpPr>
        <p:spPr>
          <a:xfrm>
            <a:off x="5069306" y="992375"/>
            <a:ext cx="3748924" cy="3158750"/>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spcBef>
                <a:spcPts val="600"/>
              </a:spcBef>
              <a:buFont typeface="Wingdings" panose="05000000000000000000" pitchFamily="2" charset="2"/>
              <a:buChar char="§"/>
            </a:pPr>
            <a:r>
              <a:rPr lang="en-US" sz="7200" dirty="0">
                <a:solidFill>
                  <a:srgbClr val="000000"/>
                </a:solidFill>
              </a:rPr>
              <a:t>Accommodations Unique to Students identified through  LIEP* (NEP/LEP)</a:t>
            </a:r>
          </a:p>
          <a:p>
            <a:pPr lvl="1">
              <a:lnSpc>
                <a:spcPct val="120000"/>
              </a:lnSpc>
              <a:spcBef>
                <a:spcPts val="600"/>
              </a:spcBef>
              <a:buFont typeface="Wingdings" panose="05000000000000000000" pitchFamily="2" charset="2"/>
              <a:buChar char="§"/>
            </a:pPr>
            <a:r>
              <a:rPr lang="en-US" sz="7200" dirty="0">
                <a:solidFill>
                  <a:srgbClr val="000000"/>
                </a:solidFill>
              </a:rPr>
              <a:t>Linguistic Accommodations</a:t>
            </a:r>
          </a:p>
          <a:p>
            <a:pPr>
              <a:lnSpc>
                <a:spcPct val="120000"/>
              </a:lnSpc>
              <a:spcBef>
                <a:spcPts val="600"/>
              </a:spcBef>
              <a:buFont typeface="Wingdings" panose="05000000000000000000" pitchFamily="2" charset="2"/>
              <a:buChar char="§"/>
            </a:pPr>
            <a:r>
              <a:rPr lang="en-US" sz="7200" dirty="0">
                <a:solidFill>
                  <a:srgbClr val="000000"/>
                </a:solidFill>
              </a:rPr>
              <a:t>Getting Familiar with Practice Resources</a:t>
            </a:r>
          </a:p>
          <a:p>
            <a:pPr>
              <a:lnSpc>
                <a:spcPct val="120000"/>
              </a:lnSpc>
              <a:spcBef>
                <a:spcPts val="600"/>
              </a:spcBef>
              <a:buFont typeface="Wingdings" panose="05000000000000000000" pitchFamily="2" charset="2"/>
              <a:buChar char="§"/>
            </a:pPr>
            <a:r>
              <a:rPr lang="en-US" sz="7200" dirty="0">
                <a:solidFill>
                  <a:srgbClr val="000000"/>
                </a:solidFill>
              </a:rPr>
              <a:t>Emergency Accommodations</a:t>
            </a:r>
          </a:p>
          <a:p>
            <a:pPr>
              <a:spcBef>
                <a:spcPts val="600"/>
              </a:spcBef>
            </a:pPr>
            <a:endParaRPr lang="en-US" dirty="0">
              <a:solidFill>
                <a:srgbClr val="000000"/>
              </a:solidFill>
            </a:endParaRPr>
          </a:p>
          <a:p>
            <a:pPr marL="34290" indent="0">
              <a:buFont typeface="Arial" panose="020B0604020202020204" pitchFamily="34" charset="0"/>
              <a:buNone/>
            </a:pPr>
            <a:endParaRPr lang="en-US" dirty="0">
              <a:solidFill>
                <a:srgbClr val="000000"/>
              </a:solidFill>
            </a:endParaRPr>
          </a:p>
        </p:txBody>
      </p:sp>
      <p:sp>
        <p:nvSpPr>
          <p:cNvPr id="7" name="Content Placeholder 6">
            <a:extLst>
              <a:ext uri="{FF2B5EF4-FFF2-40B4-BE49-F238E27FC236}">
                <a16:creationId xmlns:a16="http://schemas.microsoft.com/office/drawing/2014/main" id="{3983E43C-CCAC-363F-4826-1AA8C412A5A7}"/>
              </a:ext>
            </a:extLst>
          </p:cNvPr>
          <p:cNvSpPr txBox="1">
            <a:spLocks/>
          </p:cNvSpPr>
          <p:nvPr/>
        </p:nvSpPr>
        <p:spPr>
          <a:xfrm>
            <a:off x="694948" y="4119665"/>
            <a:ext cx="7754104" cy="455654"/>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spcBef>
                <a:spcPts val="600"/>
              </a:spcBef>
            </a:pPr>
            <a:endParaRPr lang="en-US" dirty="0">
              <a:solidFill>
                <a:srgbClr val="000000"/>
              </a:solidFill>
            </a:endParaRPr>
          </a:p>
          <a:p>
            <a:pPr marL="0" indent="0">
              <a:spcBef>
                <a:spcPts val="600"/>
              </a:spcBef>
              <a:buFont typeface="Arial" panose="020B0604020202020204" pitchFamily="34" charset="0"/>
              <a:buNone/>
            </a:pPr>
            <a:r>
              <a:rPr lang="en-US" sz="5600" dirty="0">
                <a:solidFill>
                  <a:srgbClr val="000000"/>
                </a:solidFill>
              </a:rPr>
              <a:t>*Students in the Language Instruction Educational Program are identified as NEP/LEP</a:t>
            </a:r>
          </a:p>
          <a:p>
            <a:pPr marL="3429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2737715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259C-2108-7376-2165-F498038C0D14}"/>
              </a:ext>
            </a:extLst>
          </p:cNvPr>
          <p:cNvSpPr>
            <a:spLocks noGrp="1"/>
          </p:cNvSpPr>
          <p:nvPr>
            <p:ph type="title"/>
          </p:nvPr>
        </p:nvSpPr>
        <p:spPr/>
        <p:txBody>
          <a:bodyPr/>
          <a:lstStyle/>
          <a:p>
            <a:r>
              <a:rPr lang="en-US" sz="2800" dirty="0"/>
              <a:t>Administrative Considerations</a:t>
            </a:r>
          </a:p>
        </p:txBody>
      </p:sp>
      <p:sp>
        <p:nvSpPr>
          <p:cNvPr id="5" name="Content Placeholder 3">
            <a:extLst>
              <a:ext uri="{FF2B5EF4-FFF2-40B4-BE49-F238E27FC236}">
                <a16:creationId xmlns:a16="http://schemas.microsoft.com/office/drawing/2014/main" id="{8032378F-F1C2-D7EA-CA05-059777D59664}"/>
              </a:ext>
            </a:extLst>
          </p:cNvPr>
          <p:cNvSpPr txBox="1">
            <a:spLocks/>
          </p:cNvSpPr>
          <p:nvPr/>
        </p:nvSpPr>
        <p:spPr>
          <a:xfrm>
            <a:off x="311700" y="996748"/>
            <a:ext cx="7167900"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latin typeface="+mn-lt"/>
              </a:rPr>
              <a:t>Available to any student who may benefit from a change in the testing environment</a:t>
            </a:r>
          </a:p>
          <a:p>
            <a:pPr>
              <a:buFont typeface="Wingdings" panose="05000000000000000000" pitchFamily="2" charset="2"/>
              <a:buChar char="§"/>
            </a:pPr>
            <a:r>
              <a:rPr lang="en-US" sz="1800" dirty="0">
                <a:latin typeface="+mn-lt"/>
              </a:rPr>
              <a:t>Available for both computer-based and paper-based testing</a:t>
            </a:r>
          </a:p>
          <a:p>
            <a:pPr>
              <a:buFont typeface="Wingdings" panose="05000000000000000000" pitchFamily="2" charset="2"/>
              <a:buChar char="§"/>
            </a:pPr>
            <a:r>
              <a:rPr lang="en-US" sz="1800" dirty="0">
                <a:latin typeface="+mn-lt"/>
              </a:rPr>
              <a:t>Must ensure test security is not compromised and testing requirements are met</a:t>
            </a:r>
          </a:p>
          <a:p>
            <a:pPr>
              <a:buFont typeface="Wingdings" panose="05000000000000000000" pitchFamily="2" charset="2"/>
              <a:buChar char="§"/>
            </a:pPr>
            <a:r>
              <a:rPr lang="en-US" sz="1800" dirty="0">
                <a:latin typeface="+mn-lt"/>
              </a:rPr>
              <a:t>Available to all students who benefit from and are familiar with the administrative consideration</a:t>
            </a:r>
          </a:p>
          <a:p>
            <a:endParaRPr lang="en-US" dirty="0"/>
          </a:p>
        </p:txBody>
      </p:sp>
    </p:spTree>
    <p:extLst>
      <p:ext uri="{BB962C8B-B14F-4D97-AF65-F5344CB8AC3E}">
        <p14:creationId xmlns:p14="http://schemas.microsoft.com/office/powerpoint/2010/main" val="4016622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14DA-C65E-2704-E6FD-3E6958619FC2}"/>
              </a:ext>
            </a:extLst>
          </p:cNvPr>
          <p:cNvSpPr>
            <a:spLocks noGrp="1"/>
          </p:cNvSpPr>
          <p:nvPr>
            <p:ph type="title"/>
          </p:nvPr>
        </p:nvSpPr>
        <p:spPr/>
        <p:txBody>
          <a:bodyPr/>
          <a:lstStyle/>
          <a:p>
            <a:r>
              <a:rPr lang="en-US" sz="2800" dirty="0"/>
              <a:t>Administrative Considerations Available</a:t>
            </a:r>
          </a:p>
        </p:txBody>
      </p:sp>
      <p:sp>
        <p:nvSpPr>
          <p:cNvPr id="5" name="Content Placeholder 1">
            <a:extLst>
              <a:ext uri="{FF2B5EF4-FFF2-40B4-BE49-F238E27FC236}">
                <a16:creationId xmlns:a16="http://schemas.microsoft.com/office/drawing/2014/main" id="{B9ABE6FA-E288-5824-52C0-B5D135A86EE0}"/>
              </a:ext>
            </a:extLst>
          </p:cNvPr>
          <p:cNvSpPr txBox="1">
            <a:spLocks/>
          </p:cNvSpPr>
          <p:nvPr/>
        </p:nvSpPr>
        <p:spPr>
          <a:xfrm>
            <a:off x="402377" y="964850"/>
            <a:ext cx="5915025"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900" dirty="0">
                <a:solidFill>
                  <a:srgbClr val="000000"/>
                </a:solidFill>
              </a:rPr>
              <a:t>Small group testing</a:t>
            </a:r>
          </a:p>
          <a:p>
            <a:pPr>
              <a:buFont typeface="Wingdings" panose="05000000000000000000" pitchFamily="2" charset="2"/>
              <a:buChar char="§"/>
            </a:pPr>
            <a:r>
              <a:rPr lang="en-US" sz="1900" dirty="0">
                <a:solidFill>
                  <a:srgbClr val="000000"/>
                </a:solidFill>
              </a:rPr>
              <a:t>Time of day within a school day</a:t>
            </a:r>
          </a:p>
          <a:p>
            <a:pPr>
              <a:buFont typeface="Wingdings" panose="05000000000000000000" pitchFamily="2" charset="2"/>
              <a:buChar char="§"/>
            </a:pPr>
            <a:r>
              <a:rPr lang="en-US" sz="1900" dirty="0">
                <a:solidFill>
                  <a:srgbClr val="000000"/>
                </a:solidFill>
              </a:rPr>
              <a:t>Separate or alternate location</a:t>
            </a:r>
          </a:p>
          <a:p>
            <a:pPr>
              <a:buFont typeface="Wingdings" panose="05000000000000000000" pitchFamily="2" charset="2"/>
              <a:buChar char="§"/>
            </a:pPr>
            <a:r>
              <a:rPr lang="en-US" sz="1900" dirty="0">
                <a:solidFill>
                  <a:srgbClr val="000000"/>
                </a:solidFill>
              </a:rPr>
              <a:t>Specified area or setting</a:t>
            </a:r>
          </a:p>
          <a:p>
            <a:pPr>
              <a:buFont typeface="Wingdings" panose="05000000000000000000" pitchFamily="2" charset="2"/>
              <a:buChar char="§"/>
            </a:pPr>
            <a:r>
              <a:rPr lang="en-US" sz="1900" dirty="0">
                <a:solidFill>
                  <a:srgbClr val="000000"/>
                </a:solidFill>
              </a:rPr>
              <a:t>Adaptive and specialized equipment or furniture</a:t>
            </a:r>
          </a:p>
          <a:p>
            <a:pPr>
              <a:buFont typeface="Wingdings" panose="05000000000000000000" pitchFamily="2" charset="2"/>
              <a:buChar char="§"/>
            </a:pPr>
            <a:r>
              <a:rPr lang="en-US" sz="1900" dirty="0">
                <a:solidFill>
                  <a:srgbClr val="000000"/>
                </a:solidFill>
              </a:rPr>
              <a:t>Frequent breaks (does not stop the clock)</a:t>
            </a:r>
          </a:p>
          <a:p>
            <a:pPr marL="3429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281907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7F18-0DEE-5D54-88E7-68B0ADCA4987}"/>
              </a:ext>
            </a:extLst>
          </p:cNvPr>
          <p:cNvSpPr>
            <a:spLocks noGrp="1"/>
          </p:cNvSpPr>
          <p:nvPr>
            <p:ph type="title"/>
          </p:nvPr>
        </p:nvSpPr>
        <p:spPr/>
        <p:txBody>
          <a:bodyPr/>
          <a:lstStyle/>
          <a:p>
            <a:r>
              <a:rPr lang="en-US" sz="2800" dirty="0"/>
              <a:t>Privacy Laws</a:t>
            </a:r>
          </a:p>
        </p:txBody>
      </p:sp>
      <p:sp>
        <p:nvSpPr>
          <p:cNvPr id="3" name="Text Placeholder 2">
            <a:extLst>
              <a:ext uri="{FF2B5EF4-FFF2-40B4-BE49-F238E27FC236}">
                <a16:creationId xmlns:a16="http://schemas.microsoft.com/office/drawing/2014/main" id="{130BFC89-EE01-9A20-E9AA-F8E1100BD9B3}"/>
              </a:ext>
            </a:extLst>
          </p:cNvPr>
          <p:cNvSpPr>
            <a:spLocks noGrp="1"/>
          </p:cNvSpPr>
          <p:nvPr>
            <p:ph type="body" idx="1"/>
          </p:nvPr>
        </p:nvSpPr>
        <p:spPr>
          <a:xfrm>
            <a:off x="311700" y="1159909"/>
            <a:ext cx="6616924" cy="3034800"/>
          </a:xfrm>
        </p:spPr>
        <p:txBody>
          <a:bodyPr/>
          <a:lstStyle/>
          <a:p>
            <a:pPr>
              <a:buFont typeface="Wingdings" panose="05000000000000000000" pitchFamily="2" charset="2"/>
              <a:buChar char="§"/>
            </a:pPr>
            <a:r>
              <a:rPr lang="en-US" sz="1800" dirty="0"/>
              <a:t>Children’s Online Privacy Protection Act (COPPA, 1998)</a:t>
            </a:r>
          </a:p>
          <a:p>
            <a:pPr>
              <a:buFont typeface="Wingdings" panose="05000000000000000000" pitchFamily="2" charset="2"/>
              <a:buChar char="§"/>
            </a:pPr>
            <a:r>
              <a:rPr lang="en-US" sz="1800" dirty="0"/>
              <a:t>Colorado Student Data Transparency and Security Act (2016)</a:t>
            </a:r>
          </a:p>
          <a:p>
            <a:pPr>
              <a:buFont typeface="Wingdings" panose="05000000000000000000" pitchFamily="2" charset="2"/>
              <a:buChar char="§"/>
            </a:pPr>
            <a:r>
              <a:rPr lang="en-US" sz="1800" dirty="0"/>
              <a:t>Privacy Protections for Children’s Online Data (2024)</a:t>
            </a:r>
          </a:p>
        </p:txBody>
      </p:sp>
    </p:spTree>
    <p:extLst>
      <p:ext uri="{BB962C8B-B14F-4D97-AF65-F5344CB8AC3E}">
        <p14:creationId xmlns:p14="http://schemas.microsoft.com/office/powerpoint/2010/main" val="201589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54F7-51CC-37DE-2560-34C1464D1C32}"/>
              </a:ext>
            </a:extLst>
          </p:cNvPr>
          <p:cNvSpPr>
            <a:spLocks noGrp="1"/>
          </p:cNvSpPr>
          <p:nvPr>
            <p:ph type="title"/>
          </p:nvPr>
        </p:nvSpPr>
        <p:spPr>
          <a:xfrm>
            <a:off x="311699" y="105100"/>
            <a:ext cx="7891319" cy="741300"/>
          </a:xfrm>
        </p:spPr>
        <p:txBody>
          <a:bodyPr/>
          <a:lstStyle/>
          <a:p>
            <a:r>
              <a:rPr lang="en-US" sz="2800" dirty="0"/>
              <a:t>More Administrative Considerations Available</a:t>
            </a:r>
          </a:p>
        </p:txBody>
      </p:sp>
      <p:sp>
        <p:nvSpPr>
          <p:cNvPr id="5" name="Content Placeholder 4">
            <a:extLst>
              <a:ext uri="{FF2B5EF4-FFF2-40B4-BE49-F238E27FC236}">
                <a16:creationId xmlns:a16="http://schemas.microsoft.com/office/drawing/2014/main" id="{EA7376DD-2E4A-4551-96EF-2D648DBBD524}"/>
              </a:ext>
            </a:extLst>
          </p:cNvPr>
          <p:cNvSpPr txBox="1">
            <a:spLocks/>
          </p:cNvSpPr>
          <p:nvPr/>
        </p:nvSpPr>
        <p:spPr>
          <a:xfrm>
            <a:off x="311699" y="974651"/>
            <a:ext cx="4180256" cy="3353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Frequent breaks (does not stop the clock)</a:t>
            </a:r>
          </a:p>
          <a:p>
            <a:pPr lvl="1">
              <a:buFont typeface="Wingdings" panose="05000000000000000000" pitchFamily="2" charset="2"/>
              <a:buChar char="§"/>
            </a:pPr>
            <a:r>
              <a:rPr lang="en-US" sz="1800" dirty="0"/>
              <a:t>Students remain in the testing environment</a:t>
            </a:r>
          </a:p>
          <a:p>
            <a:pPr lvl="1">
              <a:buFont typeface="Wingdings" panose="05000000000000000000" pitchFamily="2" charset="2"/>
              <a:buChar char="§"/>
            </a:pPr>
            <a:r>
              <a:rPr lang="en-US" sz="1800" dirty="0"/>
              <a:t>Brain breaks, stretches, standing, walking around</a:t>
            </a:r>
          </a:p>
          <a:p>
            <a:pPr lvl="1">
              <a:buFont typeface="Wingdings" panose="05000000000000000000" pitchFamily="2" charset="2"/>
              <a:buChar char="§"/>
            </a:pPr>
            <a:r>
              <a:rPr lang="en-US" sz="1800" dirty="0"/>
              <a:t>Maintain standardized test environment</a:t>
            </a:r>
          </a:p>
          <a:p>
            <a:pPr lvl="1">
              <a:buFont typeface="Wingdings" panose="05000000000000000000" pitchFamily="2" charset="2"/>
              <a:buChar char="§"/>
            </a:pPr>
            <a:r>
              <a:rPr lang="en-US" sz="1800" dirty="0"/>
              <a:t>Many students benefit from this over extended time</a:t>
            </a:r>
          </a:p>
        </p:txBody>
      </p:sp>
      <p:sp>
        <p:nvSpPr>
          <p:cNvPr id="6" name="Content Placeholder 4">
            <a:extLst>
              <a:ext uri="{FF2B5EF4-FFF2-40B4-BE49-F238E27FC236}">
                <a16:creationId xmlns:a16="http://schemas.microsoft.com/office/drawing/2014/main" id="{6DEE8F28-FF91-BA7A-AF32-3BDF00D84D2D}"/>
              </a:ext>
            </a:extLst>
          </p:cNvPr>
          <p:cNvSpPr txBox="1">
            <a:spLocks/>
          </p:cNvSpPr>
          <p:nvPr/>
        </p:nvSpPr>
        <p:spPr>
          <a:xfrm>
            <a:off x="4779337" y="933232"/>
            <a:ext cx="3962289" cy="3353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Small group testing</a:t>
            </a:r>
          </a:p>
          <a:p>
            <a:pPr lvl="1">
              <a:buFont typeface="Wingdings" panose="05000000000000000000" pitchFamily="2" charset="2"/>
              <a:buChar char="§"/>
            </a:pPr>
            <a:r>
              <a:rPr lang="en-US" sz="1800" dirty="0"/>
              <a:t>Can be individual or group</a:t>
            </a:r>
          </a:p>
          <a:p>
            <a:pPr>
              <a:buFont typeface="Wingdings" panose="05000000000000000000" pitchFamily="2" charset="2"/>
              <a:buChar char="§"/>
            </a:pPr>
            <a:r>
              <a:rPr lang="en-US" sz="1800" dirty="0"/>
              <a:t>Time of day within the school day</a:t>
            </a:r>
          </a:p>
          <a:p>
            <a:pPr lvl="1">
              <a:buFont typeface="Wingdings" panose="05000000000000000000" pitchFamily="2" charset="2"/>
              <a:buChar char="§"/>
            </a:pPr>
            <a:r>
              <a:rPr lang="en-US" sz="1800" dirty="0"/>
              <a:t>A group of students typically have math instruction directly after lunch, so they take their math unit directly after lunch</a:t>
            </a:r>
          </a:p>
        </p:txBody>
      </p:sp>
    </p:spTree>
    <p:extLst>
      <p:ext uri="{BB962C8B-B14F-4D97-AF65-F5344CB8AC3E}">
        <p14:creationId xmlns:p14="http://schemas.microsoft.com/office/powerpoint/2010/main" val="1808234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2F28-BBCB-259A-B894-70888FAE81CB}"/>
              </a:ext>
            </a:extLst>
          </p:cNvPr>
          <p:cNvSpPr>
            <a:spLocks noGrp="1"/>
          </p:cNvSpPr>
          <p:nvPr>
            <p:ph type="title"/>
          </p:nvPr>
        </p:nvSpPr>
        <p:spPr/>
        <p:txBody>
          <a:bodyPr/>
          <a:lstStyle/>
          <a:p>
            <a:r>
              <a:rPr lang="en-US" sz="2800" dirty="0"/>
              <a:t>Accessibility Features</a:t>
            </a:r>
          </a:p>
        </p:txBody>
      </p:sp>
      <p:sp>
        <p:nvSpPr>
          <p:cNvPr id="5" name="Content Placeholder 4">
            <a:extLst>
              <a:ext uri="{FF2B5EF4-FFF2-40B4-BE49-F238E27FC236}">
                <a16:creationId xmlns:a16="http://schemas.microsoft.com/office/drawing/2014/main" id="{78E94D39-E5F6-B32D-EAF4-6150AA2D0305}"/>
              </a:ext>
            </a:extLst>
          </p:cNvPr>
          <p:cNvSpPr txBox="1">
            <a:spLocks/>
          </p:cNvSpPr>
          <p:nvPr/>
        </p:nvSpPr>
        <p:spPr>
          <a:xfrm>
            <a:off x="397060" y="975482"/>
            <a:ext cx="7082540" cy="3051574"/>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Available to any student to increase the accessibility of the assessment</a:t>
            </a:r>
          </a:p>
          <a:p>
            <a:pPr marL="285750" indent="-285750">
              <a:buFont typeface="Wingdings" panose="05000000000000000000" pitchFamily="2" charset="2"/>
              <a:buChar char="§"/>
            </a:pPr>
            <a:r>
              <a:rPr lang="en-US" sz="1800" dirty="0"/>
              <a:t>Available as embedded accessibility features through the computer-based assessment</a:t>
            </a:r>
          </a:p>
          <a:p>
            <a:pPr marL="628650" lvl="1" indent="-285750">
              <a:buFont typeface="Wingdings" panose="05000000000000000000" pitchFamily="2" charset="2"/>
              <a:buChar char="§"/>
            </a:pPr>
            <a:r>
              <a:rPr lang="en-US" sz="1800" dirty="0"/>
              <a:t>Some features must be enabled/provided by the Test Administrator </a:t>
            </a:r>
          </a:p>
          <a:p>
            <a:pPr marL="285750" indent="-285750">
              <a:buFont typeface="Wingdings" panose="05000000000000000000" pitchFamily="2" charset="2"/>
              <a:buChar char="§"/>
            </a:pPr>
            <a:r>
              <a:rPr lang="en-US" sz="1800" dirty="0"/>
              <a:t>Students should use similar access strategies during daily instruction and classroom assessments</a:t>
            </a:r>
          </a:p>
          <a:p>
            <a:pPr marL="285750" indent="-285750">
              <a:buFont typeface="Wingdings" panose="05000000000000000000" pitchFamily="2" charset="2"/>
              <a:buChar char="§"/>
            </a:pPr>
            <a:r>
              <a:rPr lang="en-US" sz="1800" dirty="0"/>
              <a:t>Available to all students</a:t>
            </a:r>
          </a:p>
        </p:txBody>
      </p:sp>
    </p:spTree>
    <p:extLst>
      <p:ext uri="{BB962C8B-B14F-4D97-AF65-F5344CB8AC3E}">
        <p14:creationId xmlns:p14="http://schemas.microsoft.com/office/powerpoint/2010/main" val="1325998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321F-FB0C-269D-637F-ED679BABB927}"/>
              </a:ext>
            </a:extLst>
          </p:cNvPr>
          <p:cNvSpPr>
            <a:spLocks noGrp="1"/>
          </p:cNvSpPr>
          <p:nvPr>
            <p:ph type="title"/>
          </p:nvPr>
        </p:nvSpPr>
        <p:spPr>
          <a:xfrm>
            <a:off x="311700" y="105100"/>
            <a:ext cx="7806258" cy="741300"/>
          </a:xfrm>
        </p:spPr>
        <p:txBody>
          <a:bodyPr/>
          <a:lstStyle/>
          <a:p>
            <a:r>
              <a:rPr lang="en-US" sz="2800" dirty="0"/>
              <a:t>Accessibility Features Available</a:t>
            </a:r>
          </a:p>
        </p:txBody>
      </p:sp>
      <p:sp>
        <p:nvSpPr>
          <p:cNvPr id="5" name="Content Placeholder 1">
            <a:extLst>
              <a:ext uri="{FF2B5EF4-FFF2-40B4-BE49-F238E27FC236}">
                <a16:creationId xmlns:a16="http://schemas.microsoft.com/office/drawing/2014/main" id="{C3D2B489-6733-8E09-BCDD-B1E163784246}"/>
              </a:ext>
            </a:extLst>
          </p:cNvPr>
          <p:cNvSpPr txBox="1">
            <a:spLocks/>
          </p:cNvSpPr>
          <p:nvPr/>
        </p:nvSpPr>
        <p:spPr>
          <a:xfrm>
            <a:off x="311700" y="758689"/>
            <a:ext cx="4015751" cy="3867558"/>
          </a:xfrm>
          <a:prstGeom prst="rect">
            <a:avLst/>
          </a:prstGeom>
          <a:noFill/>
          <a:ln>
            <a:noFill/>
          </a:ln>
        </p:spPr>
        <p:txBody>
          <a:bodyPr spcFirstLastPara="1" wrap="square" lIns="91425" tIns="91425" rIns="91425" bIns="91425" numCol="2"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10000"/>
              </a:lnSpc>
              <a:buFont typeface="Wingdings" panose="05000000000000000000" pitchFamily="2" charset="2"/>
              <a:buChar char="§"/>
            </a:pPr>
            <a:r>
              <a:rPr lang="en-US" sz="1800" dirty="0"/>
              <a:t>Audio amplification</a:t>
            </a:r>
          </a:p>
          <a:p>
            <a:pPr>
              <a:lnSpc>
                <a:spcPct val="110000"/>
              </a:lnSpc>
              <a:buFont typeface="Wingdings" panose="05000000000000000000" pitchFamily="2" charset="2"/>
              <a:buChar char="§"/>
            </a:pPr>
            <a:r>
              <a:rPr lang="en-US" sz="1800" dirty="0"/>
              <a:t>Answer eliminator</a:t>
            </a:r>
          </a:p>
          <a:p>
            <a:pPr>
              <a:lnSpc>
                <a:spcPct val="110000"/>
              </a:lnSpc>
              <a:buFont typeface="Wingdings" panose="05000000000000000000" pitchFamily="2" charset="2"/>
              <a:buChar char="§"/>
            </a:pPr>
            <a:r>
              <a:rPr lang="en-US" sz="1800" dirty="0"/>
              <a:t>Auditory Presentation</a:t>
            </a:r>
          </a:p>
          <a:p>
            <a:pPr lvl="1">
              <a:lnSpc>
                <a:spcPct val="110000"/>
              </a:lnSpc>
              <a:buFont typeface="Wingdings" panose="05000000000000000000" pitchFamily="2" charset="2"/>
              <a:buChar char="§"/>
            </a:pPr>
            <a:r>
              <a:rPr lang="en-US" sz="1800" dirty="0"/>
              <a:t>PBT Reader</a:t>
            </a:r>
          </a:p>
          <a:p>
            <a:pPr lvl="1">
              <a:lnSpc>
                <a:spcPct val="110000"/>
              </a:lnSpc>
              <a:buFont typeface="Wingdings" panose="05000000000000000000" pitchFamily="2" charset="2"/>
              <a:buChar char="§"/>
            </a:pPr>
            <a:r>
              <a:rPr lang="en-US" sz="1800" dirty="0"/>
              <a:t>CBT Text-to-Speech</a:t>
            </a:r>
          </a:p>
          <a:p>
            <a:pPr>
              <a:lnSpc>
                <a:spcPct val="110000"/>
              </a:lnSpc>
              <a:buFont typeface="Wingdings" panose="05000000000000000000" pitchFamily="2" charset="2"/>
              <a:buChar char="§"/>
            </a:pPr>
            <a:r>
              <a:rPr lang="en-US" sz="1800" dirty="0"/>
              <a:t>Color contrast</a:t>
            </a:r>
          </a:p>
          <a:p>
            <a:pPr>
              <a:lnSpc>
                <a:spcPct val="110000"/>
              </a:lnSpc>
              <a:buFont typeface="Wingdings" panose="05000000000000000000" pitchFamily="2" charset="2"/>
              <a:buChar char="§"/>
            </a:pPr>
            <a:r>
              <a:rPr lang="en-US" sz="1800" dirty="0"/>
              <a:t>External spell check device</a:t>
            </a:r>
          </a:p>
          <a:p>
            <a:pPr>
              <a:lnSpc>
                <a:spcPct val="110000"/>
              </a:lnSpc>
              <a:buFont typeface="Wingdings" panose="05000000000000000000" pitchFamily="2" charset="2"/>
              <a:buChar char="§"/>
            </a:pPr>
            <a:r>
              <a:rPr lang="en-US" sz="1800" dirty="0"/>
              <a:t>Frequent breaks (does not stop the clock)</a:t>
            </a:r>
          </a:p>
        </p:txBody>
      </p:sp>
      <p:sp>
        <p:nvSpPr>
          <p:cNvPr id="6" name="Content Placeholder 1">
            <a:extLst>
              <a:ext uri="{FF2B5EF4-FFF2-40B4-BE49-F238E27FC236}">
                <a16:creationId xmlns:a16="http://schemas.microsoft.com/office/drawing/2014/main" id="{EEE91BBF-4CE5-E2DB-92A7-E39D331C0897}"/>
              </a:ext>
            </a:extLst>
          </p:cNvPr>
          <p:cNvSpPr txBox="1">
            <a:spLocks/>
          </p:cNvSpPr>
          <p:nvPr/>
        </p:nvSpPr>
        <p:spPr>
          <a:xfrm>
            <a:off x="4439093" y="758689"/>
            <a:ext cx="4345062" cy="3291998"/>
          </a:xfrm>
          <a:prstGeom prst="rect">
            <a:avLst/>
          </a:prstGeom>
          <a:noFill/>
          <a:ln>
            <a:noFill/>
          </a:ln>
        </p:spPr>
        <p:txBody>
          <a:bodyPr spcFirstLastPara="1" wrap="square" lIns="91425" tIns="91425" rIns="91425" bIns="91425" numCol="2"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1800" dirty="0"/>
              <a:t>General admin directions read/repeated/ clarified</a:t>
            </a:r>
          </a:p>
          <a:p>
            <a:pPr>
              <a:lnSpc>
                <a:spcPct val="120000"/>
              </a:lnSpc>
              <a:buFont typeface="Wingdings" panose="05000000000000000000" pitchFamily="2" charset="2"/>
              <a:buChar char="§"/>
            </a:pPr>
            <a:r>
              <a:rPr lang="en-US" sz="1800" dirty="0"/>
              <a:t>Headphones/ noise buffers</a:t>
            </a:r>
          </a:p>
          <a:p>
            <a:pPr>
              <a:lnSpc>
                <a:spcPct val="120000"/>
              </a:lnSpc>
              <a:buFont typeface="Wingdings" panose="05000000000000000000" pitchFamily="2" charset="2"/>
              <a:buChar char="§"/>
            </a:pPr>
            <a:r>
              <a:rPr lang="en-US" sz="1800" dirty="0"/>
              <a:t>Highlight tool</a:t>
            </a:r>
          </a:p>
          <a:p>
            <a:pPr>
              <a:lnSpc>
                <a:spcPct val="120000"/>
              </a:lnSpc>
              <a:buFont typeface="Wingdings" panose="05000000000000000000" pitchFamily="2" charset="2"/>
              <a:buChar char="§"/>
            </a:pPr>
            <a:r>
              <a:rPr lang="en-US" sz="1800" dirty="0"/>
              <a:t>Line reader</a:t>
            </a:r>
          </a:p>
          <a:p>
            <a:pPr>
              <a:lnSpc>
                <a:spcPct val="120000"/>
              </a:lnSpc>
              <a:buFont typeface="Wingdings" panose="05000000000000000000" pitchFamily="2" charset="2"/>
              <a:buChar char="§"/>
            </a:pPr>
            <a:r>
              <a:rPr lang="en-US" sz="1800" dirty="0"/>
              <a:t>Notepad</a:t>
            </a:r>
          </a:p>
          <a:p>
            <a:pPr>
              <a:lnSpc>
                <a:spcPct val="120000"/>
              </a:lnSpc>
              <a:buFont typeface="Wingdings" panose="05000000000000000000" pitchFamily="2" charset="2"/>
              <a:buChar char="§"/>
            </a:pPr>
            <a:r>
              <a:rPr lang="en-US" sz="1800" dirty="0"/>
              <a:t>Pop-up glossary</a:t>
            </a:r>
          </a:p>
          <a:p>
            <a:pPr>
              <a:lnSpc>
                <a:spcPct val="120000"/>
              </a:lnSpc>
              <a:buFont typeface="Wingdings" panose="05000000000000000000" pitchFamily="2" charset="2"/>
              <a:buChar char="§"/>
            </a:pPr>
            <a:r>
              <a:rPr lang="en-US" sz="1800" dirty="0"/>
              <a:t>Writing tools</a:t>
            </a:r>
          </a:p>
          <a:p>
            <a:pPr>
              <a:lnSpc>
                <a:spcPct val="120000"/>
              </a:lnSpc>
              <a:buFont typeface="Wingdings" panose="05000000000000000000" pitchFamily="2" charset="2"/>
              <a:buChar char="§"/>
            </a:pPr>
            <a:r>
              <a:rPr lang="en-US" sz="1800" dirty="0"/>
              <a:t>Zoom</a:t>
            </a:r>
          </a:p>
          <a:p>
            <a:endParaRPr lang="en-US" sz="1800" dirty="0">
              <a:solidFill>
                <a:srgbClr val="FF0000"/>
              </a:solidFill>
            </a:endParaRPr>
          </a:p>
        </p:txBody>
      </p:sp>
    </p:spTree>
    <p:extLst>
      <p:ext uri="{BB962C8B-B14F-4D97-AF65-F5344CB8AC3E}">
        <p14:creationId xmlns:p14="http://schemas.microsoft.com/office/powerpoint/2010/main" val="286416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7415C-2025-E2B5-0BD4-1E3B6C8527CD}"/>
              </a:ext>
            </a:extLst>
          </p:cNvPr>
          <p:cNvSpPr>
            <a:spLocks noGrp="1"/>
          </p:cNvSpPr>
          <p:nvPr>
            <p:ph type="title"/>
          </p:nvPr>
        </p:nvSpPr>
        <p:spPr/>
        <p:txBody>
          <a:bodyPr/>
          <a:lstStyle/>
          <a:p>
            <a:r>
              <a:rPr lang="en-US" sz="2800" dirty="0"/>
              <a:t>Accessibility Feature: Text-to-Speech</a:t>
            </a:r>
          </a:p>
        </p:txBody>
      </p:sp>
      <p:sp>
        <p:nvSpPr>
          <p:cNvPr id="5" name="Content Placeholder 1">
            <a:extLst>
              <a:ext uri="{FF2B5EF4-FFF2-40B4-BE49-F238E27FC236}">
                <a16:creationId xmlns:a16="http://schemas.microsoft.com/office/drawing/2014/main" id="{8ED771E2-7ACC-B952-595D-498C39D9A16D}"/>
              </a:ext>
            </a:extLst>
          </p:cNvPr>
          <p:cNvSpPr txBox="1">
            <a:spLocks/>
          </p:cNvSpPr>
          <p:nvPr/>
        </p:nvSpPr>
        <p:spPr>
          <a:xfrm>
            <a:off x="263801" y="978195"/>
            <a:ext cx="7215800" cy="3741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Available in Math, Science, and Social Studies</a:t>
            </a:r>
          </a:p>
          <a:p>
            <a:pPr>
              <a:buFont typeface="Wingdings" panose="05000000000000000000" pitchFamily="2" charset="2"/>
              <a:buChar char="§"/>
            </a:pPr>
            <a:r>
              <a:rPr lang="en-US" sz="1800" dirty="0"/>
              <a:t>Students are assessed on the standards in the content area</a:t>
            </a:r>
          </a:p>
          <a:p>
            <a:pPr>
              <a:buFont typeface="Wingdings" panose="05000000000000000000" pitchFamily="2" charset="2"/>
              <a:buChar char="§"/>
            </a:pPr>
            <a:r>
              <a:rPr lang="en-US" sz="1800" dirty="0"/>
              <a:t>Students are not assessed on how to use an accommodation or access an accommodation or accessibility feature</a:t>
            </a:r>
          </a:p>
          <a:p>
            <a:pPr>
              <a:buFont typeface="Wingdings" panose="05000000000000000000" pitchFamily="2" charset="2"/>
              <a:buChar char="§"/>
            </a:pPr>
            <a:r>
              <a:rPr lang="en-US" sz="1800" dirty="0"/>
              <a:t>Available for students who use similar access strategies during instruction</a:t>
            </a:r>
          </a:p>
        </p:txBody>
      </p:sp>
    </p:spTree>
    <p:extLst>
      <p:ext uri="{BB962C8B-B14F-4D97-AF65-F5344CB8AC3E}">
        <p14:creationId xmlns:p14="http://schemas.microsoft.com/office/powerpoint/2010/main" val="3632096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45C3-44B9-8AF2-A8E7-C20B658F5FD8}"/>
              </a:ext>
            </a:extLst>
          </p:cNvPr>
          <p:cNvSpPr>
            <a:spLocks noGrp="1"/>
          </p:cNvSpPr>
          <p:nvPr>
            <p:ph type="title"/>
          </p:nvPr>
        </p:nvSpPr>
        <p:spPr>
          <a:xfrm>
            <a:off x="311700" y="105100"/>
            <a:ext cx="7683984" cy="741300"/>
          </a:xfrm>
        </p:spPr>
        <p:txBody>
          <a:bodyPr/>
          <a:lstStyle/>
          <a:p>
            <a:r>
              <a:rPr lang="en-US" sz="2800" dirty="0"/>
              <a:t>Assigning Text-to-Speech on Math, Science, and Social Studies</a:t>
            </a:r>
          </a:p>
        </p:txBody>
      </p:sp>
      <p:sp>
        <p:nvSpPr>
          <p:cNvPr id="3" name="Text Placeholder 2">
            <a:extLst>
              <a:ext uri="{FF2B5EF4-FFF2-40B4-BE49-F238E27FC236}">
                <a16:creationId xmlns:a16="http://schemas.microsoft.com/office/drawing/2014/main" id="{F8FEF4C8-B3DE-79E1-F3FC-2C53FD37BA84}"/>
              </a:ext>
            </a:extLst>
          </p:cNvPr>
          <p:cNvSpPr>
            <a:spLocks noGrp="1"/>
          </p:cNvSpPr>
          <p:nvPr>
            <p:ph type="body" idx="1"/>
          </p:nvPr>
        </p:nvSpPr>
        <p:spPr>
          <a:xfrm>
            <a:off x="311700" y="1051464"/>
            <a:ext cx="8683444" cy="3323834"/>
          </a:xfrm>
        </p:spPr>
        <p:txBody>
          <a:bodyPr>
            <a:normAutofit fontScale="77500" lnSpcReduction="20000"/>
          </a:bodyPr>
          <a:lstStyle/>
          <a:p>
            <a:pPr>
              <a:lnSpc>
                <a:spcPct val="120000"/>
              </a:lnSpc>
              <a:buFont typeface="Wingdings" panose="05000000000000000000" pitchFamily="2" charset="2"/>
              <a:buChar char="§"/>
            </a:pPr>
            <a:r>
              <a:rPr lang="en-US" sz="2300" dirty="0">
                <a:latin typeface="+mn-lt"/>
              </a:rPr>
              <a:t>DO NOT assign to students “just in case”</a:t>
            </a:r>
          </a:p>
          <a:p>
            <a:pPr>
              <a:lnSpc>
                <a:spcPct val="120000"/>
              </a:lnSpc>
              <a:buFont typeface="Wingdings" panose="05000000000000000000" pitchFamily="2" charset="2"/>
              <a:buChar char="§"/>
            </a:pPr>
            <a:r>
              <a:rPr lang="en-US" sz="2300" dirty="0">
                <a:latin typeface="+mn-lt"/>
              </a:rPr>
              <a:t>Students will not benefit if they do not use TTS regularly during instruction and on class/district assessments</a:t>
            </a:r>
          </a:p>
          <a:p>
            <a:pPr>
              <a:lnSpc>
                <a:spcPct val="120000"/>
              </a:lnSpc>
              <a:buFont typeface="Wingdings" panose="05000000000000000000" pitchFamily="2" charset="2"/>
              <a:buChar char="§"/>
            </a:pPr>
            <a:r>
              <a:rPr lang="en-US" sz="2300" dirty="0">
                <a:latin typeface="+mn-lt"/>
              </a:rPr>
              <a:t>Students should be familiar with the accessibility features because they use it during daily instruction</a:t>
            </a:r>
          </a:p>
          <a:p>
            <a:pPr lvl="1">
              <a:lnSpc>
                <a:spcPct val="120000"/>
              </a:lnSpc>
              <a:buFont typeface="Wingdings" panose="05000000000000000000" pitchFamily="2" charset="2"/>
              <a:buChar char="§"/>
            </a:pPr>
            <a:r>
              <a:rPr lang="en-US" sz="2300" dirty="0">
                <a:latin typeface="+mn-lt"/>
              </a:rPr>
              <a:t>Students should be practiced and efficient</a:t>
            </a:r>
          </a:p>
          <a:p>
            <a:pPr lvl="1">
              <a:lnSpc>
                <a:spcPct val="120000"/>
              </a:lnSpc>
              <a:buFont typeface="Wingdings" panose="05000000000000000000" pitchFamily="2" charset="2"/>
              <a:buChar char="§"/>
            </a:pPr>
            <a:r>
              <a:rPr lang="en-US" sz="2300" dirty="0">
                <a:latin typeface="+mn-lt"/>
              </a:rPr>
              <a:t>Unfamiliar features can cause confusion and/or be a distraction</a:t>
            </a:r>
          </a:p>
          <a:p>
            <a:pPr lvl="2">
              <a:lnSpc>
                <a:spcPct val="120000"/>
              </a:lnSpc>
              <a:buFont typeface="Wingdings" panose="05000000000000000000" pitchFamily="2" charset="2"/>
              <a:buChar char="§"/>
            </a:pPr>
            <a:r>
              <a:rPr lang="en-US" sz="2300" dirty="0">
                <a:latin typeface="+mn-lt"/>
              </a:rPr>
              <a:t>Student</a:t>
            </a:r>
          </a:p>
          <a:p>
            <a:pPr lvl="2">
              <a:lnSpc>
                <a:spcPct val="120000"/>
              </a:lnSpc>
              <a:buFont typeface="Wingdings" panose="05000000000000000000" pitchFamily="2" charset="2"/>
              <a:buChar char="§"/>
            </a:pPr>
            <a:r>
              <a:rPr lang="en-US" sz="2300" dirty="0">
                <a:latin typeface="+mn-lt"/>
              </a:rPr>
              <a:t>Proctor</a:t>
            </a:r>
          </a:p>
          <a:p>
            <a:pPr lvl="2">
              <a:lnSpc>
                <a:spcPct val="120000"/>
              </a:lnSpc>
              <a:buFont typeface="Wingdings" panose="05000000000000000000" pitchFamily="2" charset="2"/>
              <a:buChar char="§"/>
            </a:pPr>
            <a:r>
              <a:rPr lang="en-US" sz="2300" dirty="0">
                <a:latin typeface="+mn-lt"/>
              </a:rPr>
              <a:t>Other students in the testing environment</a:t>
            </a:r>
          </a:p>
          <a:p>
            <a:pPr lvl="1">
              <a:lnSpc>
                <a:spcPct val="120000"/>
              </a:lnSpc>
              <a:buFont typeface="Wingdings" panose="05000000000000000000" pitchFamily="2" charset="2"/>
              <a:buChar char="§"/>
            </a:pPr>
            <a:r>
              <a:rPr lang="en-US" sz="2300" dirty="0">
                <a:latin typeface="+mn-lt"/>
              </a:rPr>
              <a:t>Unfamiliar features can interfere with student access to the assessment</a:t>
            </a:r>
          </a:p>
          <a:p>
            <a:endParaRPr lang="en-US" dirty="0"/>
          </a:p>
        </p:txBody>
      </p:sp>
    </p:spTree>
    <p:extLst>
      <p:ext uri="{BB962C8B-B14F-4D97-AF65-F5344CB8AC3E}">
        <p14:creationId xmlns:p14="http://schemas.microsoft.com/office/powerpoint/2010/main" val="1866939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1916-5542-4115-C274-8706DBA35288}"/>
              </a:ext>
            </a:extLst>
          </p:cNvPr>
          <p:cNvSpPr>
            <a:spLocks noGrp="1"/>
          </p:cNvSpPr>
          <p:nvPr>
            <p:ph type="title"/>
          </p:nvPr>
        </p:nvSpPr>
        <p:spPr/>
        <p:txBody>
          <a:bodyPr/>
          <a:lstStyle/>
          <a:p>
            <a:r>
              <a:rPr lang="en-US" sz="2800" dirty="0"/>
              <a:t>Presentation Accommodations</a:t>
            </a:r>
          </a:p>
        </p:txBody>
      </p:sp>
      <p:sp>
        <p:nvSpPr>
          <p:cNvPr id="5" name="Content Placeholder 1">
            <a:extLst>
              <a:ext uri="{FF2B5EF4-FFF2-40B4-BE49-F238E27FC236}">
                <a16:creationId xmlns:a16="http://schemas.microsoft.com/office/drawing/2014/main" id="{4DAAB9F4-26BA-9241-1178-FF1CFFE364EA}"/>
              </a:ext>
            </a:extLst>
          </p:cNvPr>
          <p:cNvSpPr txBox="1">
            <a:spLocks/>
          </p:cNvSpPr>
          <p:nvPr/>
        </p:nvSpPr>
        <p:spPr>
          <a:xfrm>
            <a:off x="311700" y="810732"/>
            <a:ext cx="8309344" cy="3634924"/>
          </a:xfrm>
          <a:prstGeom prst="rect">
            <a:avLst/>
          </a:prstGeom>
          <a:no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4500" dirty="0">
                <a:solidFill>
                  <a:srgbClr val="000000"/>
                </a:solidFill>
              </a:rPr>
              <a:t>Large print</a:t>
            </a:r>
          </a:p>
          <a:p>
            <a:pPr>
              <a:lnSpc>
                <a:spcPct val="120000"/>
              </a:lnSpc>
              <a:buFont typeface="Wingdings" panose="05000000000000000000" pitchFamily="2" charset="2"/>
              <a:buChar char="§"/>
            </a:pPr>
            <a:r>
              <a:rPr lang="en-US" sz="4500" dirty="0">
                <a:solidFill>
                  <a:srgbClr val="000000"/>
                </a:solidFill>
              </a:rPr>
              <a:t>Braille</a:t>
            </a:r>
            <a:endParaRPr lang="en-US" sz="4500" dirty="0">
              <a:solidFill>
                <a:srgbClr val="FF0000"/>
              </a:solidFill>
            </a:endParaRPr>
          </a:p>
          <a:p>
            <a:pPr>
              <a:lnSpc>
                <a:spcPct val="120000"/>
              </a:lnSpc>
              <a:buFont typeface="Wingdings" panose="05000000000000000000" pitchFamily="2" charset="2"/>
              <a:buChar char="§"/>
            </a:pPr>
            <a:r>
              <a:rPr lang="en-US" sz="4500" dirty="0"/>
              <a:t>Assistive technology (AT) </a:t>
            </a:r>
          </a:p>
          <a:p>
            <a:pPr>
              <a:lnSpc>
                <a:spcPct val="120000"/>
              </a:lnSpc>
              <a:buFont typeface="Wingdings" panose="05000000000000000000" pitchFamily="2" charset="2"/>
              <a:buChar char="§"/>
            </a:pPr>
            <a:r>
              <a:rPr lang="en-US" sz="4500" dirty="0">
                <a:solidFill>
                  <a:srgbClr val="000000"/>
                </a:solidFill>
              </a:rPr>
              <a:t>Oral translation or human signer for </a:t>
            </a:r>
            <a:r>
              <a:rPr lang="en-US" sz="4500" i="1" dirty="0">
                <a:solidFill>
                  <a:srgbClr val="000000"/>
                </a:solidFill>
              </a:rPr>
              <a:t>general administration directions </a:t>
            </a:r>
            <a:r>
              <a:rPr lang="en-US" sz="4500" dirty="0">
                <a:solidFill>
                  <a:srgbClr val="000000"/>
                </a:solidFill>
              </a:rPr>
              <a:t>(SAY directions in TAMs)</a:t>
            </a:r>
          </a:p>
          <a:p>
            <a:pPr>
              <a:lnSpc>
                <a:spcPct val="120000"/>
              </a:lnSpc>
              <a:buFont typeface="Wingdings" panose="05000000000000000000" pitchFamily="2" charset="2"/>
              <a:buChar char="§"/>
            </a:pPr>
            <a:r>
              <a:rPr lang="en-US" sz="4500" dirty="0">
                <a:solidFill>
                  <a:srgbClr val="000000"/>
                </a:solidFill>
              </a:rPr>
              <a:t>Math, Science, and Social Studies only</a:t>
            </a:r>
          </a:p>
          <a:p>
            <a:pPr lvl="1">
              <a:lnSpc>
                <a:spcPct val="120000"/>
              </a:lnSpc>
              <a:buFont typeface="Wingdings" panose="05000000000000000000" pitchFamily="2" charset="2"/>
              <a:buChar char="§"/>
            </a:pPr>
            <a:r>
              <a:rPr lang="en-US" sz="4100" dirty="0">
                <a:solidFill>
                  <a:srgbClr val="000000"/>
                </a:solidFill>
              </a:rPr>
              <a:t>Auditory Presentation: CBT TTS or PBT Script</a:t>
            </a:r>
          </a:p>
          <a:p>
            <a:pPr lvl="1">
              <a:lnSpc>
                <a:spcPct val="120000"/>
              </a:lnSpc>
              <a:buFont typeface="Wingdings" panose="05000000000000000000" pitchFamily="2" charset="2"/>
              <a:buChar char="§"/>
            </a:pPr>
            <a:r>
              <a:rPr lang="en-US" sz="4100" dirty="0">
                <a:solidFill>
                  <a:srgbClr val="000000"/>
                </a:solidFill>
              </a:rPr>
              <a:t>PBT/CBT Script for oral translation or human signer (test items and responses)</a:t>
            </a:r>
          </a:p>
        </p:txBody>
      </p:sp>
      <p:sp>
        <p:nvSpPr>
          <p:cNvPr id="7" name="Content Placeholder 1">
            <a:extLst>
              <a:ext uri="{FF2B5EF4-FFF2-40B4-BE49-F238E27FC236}">
                <a16:creationId xmlns:a16="http://schemas.microsoft.com/office/drawing/2014/main" id="{06F14A45-A59C-2062-4A56-4BA603466C27}"/>
              </a:ext>
            </a:extLst>
          </p:cNvPr>
          <p:cNvSpPr txBox="1">
            <a:spLocks/>
          </p:cNvSpPr>
          <p:nvPr/>
        </p:nvSpPr>
        <p:spPr>
          <a:xfrm>
            <a:off x="-177397" y="4364665"/>
            <a:ext cx="7774360" cy="673735"/>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gn="ctr">
              <a:buFont typeface="Arial" panose="020B0604020202020204" pitchFamily="34" charset="0"/>
              <a:buNone/>
            </a:pPr>
            <a:r>
              <a:rPr lang="en-US" sz="1500" dirty="0">
                <a:solidFill>
                  <a:srgbClr val="000000"/>
                </a:solidFill>
              </a:rPr>
              <a:t>	*</a:t>
            </a:r>
            <a:r>
              <a:rPr lang="en-US" sz="1650" dirty="0">
                <a:latin typeface="Calibri" panose="020F0502020204030204" pitchFamily="34" charset="0"/>
                <a:ea typeface="MS PGothic" panose="020B0600070205080204" pitchFamily="34" charset="-128"/>
                <a:cs typeface="Times New Roman" panose="02020603050405020304" pitchFamily="18" charset="0"/>
              </a:rPr>
              <a:t>Any modification of the assessment is a misadministration and will result in an invalid score.</a:t>
            </a:r>
            <a:endParaRPr lang="en-US" sz="1650" dirty="0">
              <a:solidFill>
                <a:srgbClr val="000000"/>
              </a:solidFill>
            </a:endParaRPr>
          </a:p>
          <a:p>
            <a:pPr marL="0" indent="0">
              <a:buFont typeface="Arial" panose="020B0604020202020204" pitchFamily="34" charset="0"/>
              <a:buNone/>
            </a:pPr>
            <a:endParaRPr lang="en-US" sz="1500" dirty="0">
              <a:solidFill>
                <a:srgbClr val="000000"/>
              </a:solidFill>
            </a:endParaRPr>
          </a:p>
          <a:p>
            <a:endParaRPr lang="en-US" dirty="0"/>
          </a:p>
        </p:txBody>
      </p:sp>
    </p:spTree>
    <p:extLst>
      <p:ext uri="{BB962C8B-B14F-4D97-AF65-F5344CB8AC3E}">
        <p14:creationId xmlns:p14="http://schemas.microsoft.com/office/powerpoint/2010/main" val="3048089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A2E9-8AEB-D44E-C820-B65A3F881C95}"/>
              </a:ext>
            </a:extLst>
          </p:cNvPr>
          <p:cNvSpPr>
            <a:spLocks noGrp="1"/>
          </p:cNvSpPr>
          <p:nvPr>
            <p:ph type="title"/>
          </p:nvPr>
        </p:nvSpPr>
        <p:spPr/>
        <p:txBody>
          <a:bodyPr/>
          <a:lstStyle/>
          <a:p>
            <a:r>
              <a:rPr lang="en-US" sz="2800" dirty="0"/>
              <a:t>Large Print and Braille</a:t>
            </a:r>
          </a:p>
        </p:txBody>
      </p:sp>
      <p:sp>
        <p:nvSpPr>
          <p:cNvPr id="5" name="Content Placeholder 1">
            <a:extLst>
              <a:ext uri="{FF2B5EF4-FFF2-40B4-BE49-F238E27FC236}">
                <a16:creationId xmlns:a16="http://schemas.microsoft.com/office/drawing/2014/main" id="{A43CC498-32A3-3D7E-51CC-B8BDB280A53E}"/>
              </a:ext>
            </a:extLst>
          </p:cNvPr>
          <p:cNvSpPr txBox="1">
            <a:spLocks/>
          </p:cNvSpPr>
          <p:nvPr/>
        </p:nvSpPr>
        <p:spPr>
          <a:xfrm>
            <a:off x="359845" y="901054"/>
            <a:ext cx="4031401"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Zoom (CBT – accessibility feature)</a:t>
            </a:r>
          </a:p>
          <a:p>
            <a:pPr lvl="1">
              <a:buFont typeface="Wingdings" panose="05000000000000000000" pitchFamily="2" charset="2"/>
              <a:buChar char="§"/>
            </a:pPr>
            <a:r>
              <a:rPr lang="en-US" sz="1800" dirty="0"/>
              <a:t>300 times larger</a:t>
            </a:r>
          </a:p>
          <a:p>
            <a:pPr>
              <a:buFont typeface="Wingdings" panose="05000000000000000000" pitchFamily="2" charset="2"/>
              <a:buChar char="§"/>
            </a:pPr>
            <a:r>
              <a:rPr lang="en-US" sz="1800" dirty="0">
                <a:solidFill>
                  <a:srgbClr val="000000"/>
                </a:solidFill>
              </a:rPr>
              <a:t>Large print - paper</a:t>
            </a:r>
          </a:p>
          <a:p>
            <a:pPr lvl="1">
              <a:buFont typeface="Wingdings" panose="05000000000000000000" pitchFamily="2" charset="2"/>
              <a:buChar char="§"/>
            </a:pPr>
            <a:r>
              <a:rPr lang="en-US" sz="1800" dirty="0">
                <a:solidFill>
                  <a:srgbClr val="000000"/>
                </a:solidFill>
              </a:rPr>
              <a:t>18-point font</a:t>
            </a:r>
          </a:p>
          <a:p>
            <a:pPr lvl="1">
              <a:buFont typeface="Wingdings" panose="05000000000000000000" pitchFamily="2" charset="2"/>
              <a:buChar char="§"/>
            </a:pPr>
            <a:r>
              <a:rPr lang="en-US" sz="1800" dirty="0">
                <a:solidFill>
                  <a:srgbClr val="000000"/>
                </a:solidFill>
              </a:rPr>
              <a:t>14x18</a:t>
            </a:r>
          </a:p>
          <a:p>
            <a:pPr marL="274320" lvl="1" indent="0">
              <a:buFont typeface="Arial" panose="020B0604020202020204" pitchFamily="34" charset="0"/>
              <a:buNone/>
            </a:pPr>
            <a:endParaRPr lang="en-US" b="1" dirty="0"/>
          </a:p>
        </p:txBody>
      </p:sp>
      <p:sp>
        <p:nvSpPr>
          <p:cNvPr id="6" name="Content Placeholder 1">
            <a:extLst>
              <a:ext uri="{FF2B5EF4-FFF2-40B4-BE49-F238E27FC236}">
                <a16:creationId xmlns:a16="http://schemas.microsoft.com/office/drawing/2014/main" id="{3A22099F-6874-E230-2E36-82D38F30334D}"/>
              </a:ext>
            </a:extLst>
          </p:cNvPr>
          <p:cNvSpPr txBox="1">
            <a:spLocks/>
          </p:cNvSpPr>
          <p:nvPr/>
        </p:nvSpPr>
        <p:spPr>
          <a:xfrm>
            <a:off x="4619847" y="901054"/>
            <a:ext cx="3990753" cy="3231466"/>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rPr>
              <a:t>Braille</a:t>
            </a:r>
          </a:p>
          <a:p>
            <a:pPr lvl="1">
              <a:buFont typeface="Wingdings" panose="05000000000000000000" pitchFamily="2" charset="2"/>
              <a:buChar char="§"/>
            </a:pPr>
            <a:r>
              <a:rPr lang="en-US" sz="1800" dirty="0">
                <a:solidFill>
                  <a:srgbClr val="000000"/>
                </a:solidFill>
              </a:rPr>
              <a:t>UEB (with Nemeth)</a:t>
            </a:r>
          </a:p>
          <a:p>
            <a:pPr lvl="1">
              <a:buFont typeface="Wingdings" panose="05000000000000000000" pitchFamily="2" charset="2"/>
              <a:buChar char="§"/>
            </a:pPr>
            <a:r>
              <a:rPr lang="en-US" sz="1800" dirty="0"/>
              <a:t>UEB Math/Science </a:t>
            </a:r>
          </a:p>
          <a:p>
            <a:pPr marL="457200" lvl="1" indent="0">
              <a:buNone/>
            </a:pPr>
            <a:r>
              <a:rPr lang="en-US" sz="1800" dirty="0"/>
              <a:t>	    (formerly Technical) </a:t>
            </a:r>
          </a:p>
          <a:p>
            <a:pPr lvl="1">
              <a:lnSpc>
                <a:spcPct val="120000"/>
              </a:lnSpc>
              <a:buFont typeface="Wingdings" panose="05000000000000000000" pitchFamily="2" charset="2"/>
              <a:buChar char="§"/>
            </a:pPr>
            <a:r>
              <a:rPr lang="en-US" sz="1800" dirty="0"/>
              <a:t>Tactile Graphics (included in all braille orders)</a:t>
            </a:r>
          </a:p>
          <a:p>
            <a:pPr>
              <a:buFont typeface="Wingdings" panose="05000000000000000000" pitchFamily="2" charset="2"/>
              <a:buChar char="§"/>
            </a:pPr>
            <a:r>
              <a:rPr lang="en-US" sz="1800" dirty="0"/>
              <a:t>Other Enlargement Options</a:t>
            </a:r>
          </a:p>
          <a:p>
            <a:pPr lvl="1">
              <a:buFont typeface="Wingdings" panose="05000000000000000000" pitchFamily="2" charset="2"/>
              <a:buChar char="§"/>
            </a:pPr>
            <a:r>
              <a:rPr lang="en-US" sz="1800" dirty="0"/>
              <a:t>Project onto a whiteboard</a:t>
            </a:r>
          </a:p>
          <a:p>
            <a:pPr lvl="1">
              <a:buFont typeface="Wingdings" panose="05000000000000000000" pitchFamily="2" charset="2"/>
              <a:buChar char="§"/>
            </a:pPr>
            <a:r>
              <a:rPr lang="en-US" sz="1800" dirty="0"/>
              <a:t>Project onto a wall</a:t>
            </a:r>
          </a:p>
          <a:p>
            <a:pPr lvl="1">
              <a:buFont typeface="Wingdings" panose="05000000000000000000" pitchFamily="2" charset="2"/>
              <a:buChar char="§"/>
            </a:pPr>
            <a:r>
              <a:rPr lang="en-US" sz="1800" dirty="0"/>
              <a:t>Enlargement/Magnification</a:t>
            </a:r>
          </a:p>
          <a:p>
            <a:pPr marL="274320" lvl="1" indent="0">
              <a:buFont typeface="Arial" panose="020B0604020202020204" pitchFamily="34" charset="0"/>
              <a:buNone/>
            </a:pPr>
            <a:endParaRPr lang="en-US" b="1" dirty="0"/>
          </a:p>
        </p:txBody>
      </p:sp>
    </p:spTree>
    <p:extLst>
      <p:ext uri="{BB962C8B-B14F-4D97-AF65-F5344CB8AC3E}">
        <p14:creationId xmlns:p14="http://schemas.microsoft.com/office/powerpoint/2010/main" val="1984824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9295-CFC1-62C8-1B68-BA8137E409F6}"/>
              </a:ext>
            </a:extLst>
          </p:cNvPr>
          <p:cNvSpPr>
            <a:spLocks noGrp="1"/>
          </p:cNvSpPr>
          <p:nvPr>
            <p:ph type="title"/>
          </p:nvPr>
        </p:nvSpPr>
        <p:spPr/>
        <p:txBody>
          <a:bodyPr/>
          <a:lstStyle/>
          <a:p>
            <a:r>
              <a:rPr lang="en-US" sz="2800" dirty="0"/>
              <a:t>Visual Descriptor Documents</a:t>
            </a:r>
          </a:p>
        </p:txBody>
      </p:sp>
      <p:sp>
        <p:nvSpPr>
          <p:cNvPr id="5" name="Content Placeholder 2">
            <a:extLst>
              <a:ext uri="{FF2B5EF4-FFF2-40B4-BE49-F238E27FC236}">
                <a16:creationId xmlns:a16="http://schemas.microsoft.com/office/drawing/2014/main" id="{8CE8B056-81F0-AFB3-2483-E350EF2E9734}"/>
              </a:ext>
            </a:extLst>
          </p:cNvPr>
          <p:cNvSpPr txBox="1">
            <a:spLocks/>
          </p:cNvSpPr>
          <p:nvPr/>
        </p:nvSpPr>
        <p:spPr>
          <a:xfrm>
            <a:off x="311700" y="846400"/>
            <a:ext cx="8520600" cy="38548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Available for all content areas</a:t>
            </a:r>
          </a:p>
          <a:p>
            <a:pPr lvl="1">
              <a:buFont typeface="Wingdings" panose="05000000000000000000" pitchFamily="2" charset="2"/>
              <a:buChar char="§"/>
            </a:pPr>
            <a:r>
              <a:rPr lang="en-US" sz="1800" dirty="0"/>
              <a:t>Provide descriptions of diagrams and graphics for students with limited vision</a:t>
            </a:r>
          </a:p>
          <a:p>
            <a:pPr lvl="1">
              <a:buFont typeface="Wingdings" panose="05000000000000000000" pitchFamily="2" charset="2"/>
              <a:buChar char="§"/>
            </a:pPr>
            <a:r>
              <a:rPr lang="en-US" sz="1800" dirty="0"/>
              <a:t>Students should be practiced and efficient with the use of this accommodation</a:t>
            </a:r>
          </a:p>
          <a:p>
            <a:pPr lvl="1">
              <a:buFont typeface="Wingdings" panose="05000000000000000000" pitchFamily="2" charset="2"/>
              <a:buChar char="§"/>
            </a:pPr>
            <a:r>
              <a:rPr lang="en-US" sz="1800" dirty="0"/>
              <a:t>Must indicate appropriate selection in the PA</a:t>
            </a:r>
            <a:r>
              <a:rPr lang="en-US" sz="1800" baseline="30000" dirty="0"/>
              <a:t>next </a:t>
            </a:r>
            <a:r>
              <a:rPr lang="en-US" sz="1800" dirty="0"/>
              <a:t>Visual Accommodation field</a:t>
            </a:r>
          </a:p>
          <a:p>
            <a:pPr lvl="2">
              <a:buFont typeface="Wingdings" panose="05000000000000000000" pitchFamily="2" charset="2"/>
              <a:buChar char="§"/>
            </a:pPr>
            <a:r>
              <a:rPr lang="en-US" sz="1800" dirty="0"/>
              <a:t>Embedded in </a:t>
            </a:r>
            <a:r>
              <a:rPr lang="en-US" sz="1800" b="1" dirty="0"/>
              <a:t>braille</a:t>
            </a:r>
            <a:r>
              <a:rPr lang="en-US" sz="1800" dirty="0"/>
              <a:t> kit materials (not a standalone document)</a:t>
            </a:r>
          </a:p>
          <a:p>
            <a:pPr lvl="2">
              <a:buFont typeface="Wingdings" panose="05000000000000000000" pitchFamily="2" charset="2"/>
              <a:buChar char="§"/>
            </a:pPr>
            <a:r>
              <a:rPr lang="en-US" sz="1800" dirty="0"/>
              <a:t>Included in all </a:t>
            </a:r>
            <a:r>
              <a:rPr lang="en-US" sz="1800" b="1" dirty="0"/>
              <a:t>large print </a:t>
            </a:r>
            <a:r>
              <a:rPr lang="en-US" sz="1800" dirty="0"/>
              <a:t>kits (standalone document)</a:t>
            </a:r>
          </a:p>
          <a:p>
            <a:pPr lvl="2">
              <a:buFont typeface="Wingdings" panose="05000000000000000000" pitchFamily="2" charset="2"/>
              <a:buChar char="§"/>
            </a:pPr>
            <a:r>
              <a:rPr lang="en-US" sz="1800" dirty="0"/>
              <a:t>May be appropriate for use with Assistive Technology Form </a:t>
            </a:r>
          </a:p>
          <a:p>
            <a:pPr marL="914400" lvl="2" indent="0">
              <a:buNone/>
            </a:pPr>
            <a:r>
              <a:rPr lang="en-US" sz="1800" dirty="0"/>
              <a:t>   (contact </a:t>
            </a:r>
            <a:r>
              <a:rPr lang="en-US" sz="1800" dirty="0">
                <a:hlinkClick r:id="rId2"/>
              </a:rPr>
              <a:t>Arti Sachdeva</a:t>
            </a:r>
            <a:r>
              <a:rPr lang="en-US" sz="1800" dirty="0"/>
              <a:t> for more information)</a:t>
            </a:r>
          </a:p>
        </p:txBody>
      </p:sp>
    </p:spTree>
    <p:extLst>
      <p:ext uri="{BB962C8B-B14F-4D97-AF65-F5344CB8AC3E}">
        <p14:creationId xmlns:p14="http://schemas.microsoft.com/office/powerpoint/2010/main" val="2253242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D980-A844-F5DB-5ECF-52C9B1267A23}"/>
              </a:ext>
            </a:extLst>
          </p:cNvPr>
          <p:cNvSpPr>
            <a:spLocks noGrp="1"/>
          </p:cNvSpPr>
          <p:nvPr>
            <p:ph type="title"/>
          </p:nvPr>
        </p:nvSpPr>
        <p:spPr/>
        <p:txBody>
          <a:bodyPr/>
          <a:lstStyle/>
          <a:p>
            <a:r>
              <a:rPr lang="en-US" sz="2800" dirty="0"/>
              <a:t>Assistive Technology (AT) Forms</a:t>
            </a:r>
          </a:p>
        </p:txBody>
      </p:sp>
      <p:sp>
        <p:nvSpPr>
          <p:cNvPr id="3" name="Text Placeholder 2">
            <a:extLst>
              <a:ext uri="{FF2B5EF4-FFF2-40B4-BE49-F238E27FC236}">
                <a16:creationId xmlns:a16="http://schemas.microsoft.com/office/drawing/2014/main" id="{053AA8DC-F4E5-5ADC-AD9B-E249E4948175}"/>
              </a:ext>
            </a:extLst>
          </p:cNvPr>
          <p:cNvSpPr>
            <a:spLocks noGrp="1"/>
          </p:cNvSpPr>
          <p:nvPr>
            <p:ph type="body" idx="1"/>
          </p:nvPr>
        </p:nvSpPr>
        <p:spPr>
          <a:xfrm>
            <a:off x="311699" y="919716"/>
            <a:ext cx="8098653" cy="3439633"/>
          </a:xfrm>
        </p:spPr>
        <p:txBody>
          <a:bodyPr>
            <a:normAutofit fontScale="92500" lnSpcReduction="10000"/>
          </a:bodyPr>
          <a:lstStyle/>
          <a:p>
            <a:pPr>
              <a:buFont typeface="Wingdings" panose="05000000000000000000" pitchFamily="2" charset="2"/>
              <a:buChar char="§"/>
            </a:pPr>
            <a:r>
              <a:rPr lang="en-US" sz="1800" dirty="0">
                <a:latin typeface="+mn-lt"/>
              </a:rPr>
              <a:t>The AT Form is designed for students needing a specialized device (i.e., adaptive keyboard or switch) or program (i.e., screen reader) to access the online assessment</a:t>
            </a:r>
          </a:p>
          <a:p>
            <a:pPr>
              <a:buFont typeface="Wingdings" panose="05000000000000000000" pitchFamily="2" charset="2"/>
              <a:buChar char="§"/>
            </a:pPr>
            <a:r>
              <a:rPr lang="en-US" sz="1800" dirty="0">
                <a:latin typeface="+mn-lt"/>
              </a:rPr>
              <a:t>Available for all content areas</a:t>
            </a:r>
          </a:p>
          <a:p>
            <a:pPr lvl="1">
              <a:buFont typeface="Wingdings" panose="05000000000000000000" pitchFamily="2" charset="2"/>
              <a:buChar char="§"/>
            </a:pPr>
            <a:r>
              <a:rPr lang="en-US" sz="1800" dirty="0">
                <a:latin typeface="+mn-lt"/>
              </a:rPr>
              <a:t>Embedded code for screen readers (e.g., JAWS, NVDA) and refreshable braille displays</a:t>
            </a:r>
          </a:p>
          <a:p>
            <a:pPr lvl="2">
              <a:buFont typeface="Wingdings" panose="05000000000000000000" pitchFamily="2" charset="2"/>
              <a:buChar char="§"/>
            </a:pPr>
            <a:r>
              <a:rPr lang="en-US" sz="1800" dirty="0">
                <a:latin typeface="+mn-lt"/>
              </a:rPr>
              <a:t>Language lies underneath the image</a:t>
            </a:r>
          </a:p>
          <a:p>
            <a:pPr lvl="2">
              <a:buFont typeface="Wingdings" panose="05000000000000000000" pitchFamily="2" charset="2"/>
              <a:buChar char="§"/>
            </a:pPr>
            <a:r>
              <a:rPr lang="en-US" sz="1800" dirty="0">
                <a:latin typeface="+mn-lt"/>
              </a:rPr>
              <a:t>Visual descriptions are embedded within the form</a:t>
            </a:r>
          </a:p>
          <a:p>
            <a:pPr>
              <a:buFont typeface="Wingdings" panose="05000000000000000000" pitchFamily="2" charset="2"/>
              <a:buChar char="§"/>
            </a:pPr>
            <a:r>
              <a:rPr lang="en-US" sz="1900" dirty="0">
                <a:latin typeface="+mn-lt"/>
              </a:rPr>
              <a:t>If using AT Form for ELA with a screen reader, the screen reader must be muted for a valid score*</a:t>
            </a:r>
          </a:p>
          <a:p>
            <a:pPr lvl="1"/>
            <a:endParaRPr lang="en-US" dirty="0"/>
          </a:p>
          <a:p>
            <a:pPr marL="342900" lvl="1" indent="0" algn="ctr">
              <a:buFont typeface="Arial" panose="020B0604020202020204" pitchFamily="34" charset="0"/>
              <a:buNone/>
            </a:pPr>
            <a:r>
              <a:rPr lang="en-US" sz="1600" dirty="0">
                <a:solidFill>
                  <a:srgbClr val="000000"/>
                </a:solidFill>
              </a:rPr>
              <a:t>*</a:t>
            </a:r>
            <a:r>
              <a:rPr lang="en-US" sz="1600" dirty="0">
                <a:latin typeface="Calibri" panose="020F0502020204030204" pitchFamily="34" charset="0"/>
                <a:ea typeface="MS PGothic" panose="020B0600070205080204" pitchFamily="34" charset="-128"/>
                <a:cs typeface="Times New Roman" panose="02020603050405020304" pitchFamily="18" charset="0"/>
              </a:rPr>
              <a:t>Any modification of the assessment is a misadministration and will result in an invalid score.</a:t>
            </a:r>
            <a:endParaRPr lang="en-US" sz="1600" dirty="0">
              <a:solidFill>
                <a:srgbClr val="000000"/>
              </a:solidFill>
            </a:endParaRPr>
          </a:p>
          <a:p>
            <a:pPr lvl="2">
              <a:buFont typeface="Wingdings" panose="05000000000000000000" pitchFamily="2" charset="2"/>
              <a:buChar char="§"/>
            </a:pPr>
            <a:endParaRPr lang="en-US" sz="1800" dirty="0">
              <a:latin typeface="+mn-lt"/>
            </a:endParaRPr>
          </a:p>
          <a:p>
            <a:pPr lvl="1"/>
            <a:endParaRPr lang="en-US" dirty="0"/>
          </a:p>
          <a:p>
            <a:endParaRPr lang="en-US" dirty="0"/>
          </a:p>
        </p:txBody>
      </p:sp>
    </p:spTree>
    <p:extLst>
      <p:ext uri="{BB962C8B-B14F-4D97-AF65-F5344CB8AC3E}">
        <p14:creationId xmlns:p14="http://schemas.microsoft.com/office/powerpoint/2010/main" val="2136979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7ECCC-7AA6-6A25-8A4C-798FA435C903}"/>
              </a:ext>
            </a:extLst>
          </p:cNvPr>
          <p:cNvSpPr>
            <a:spLocks noGrp="1"/>
          </p:cNvSpPr>
          <p:nvPr>
            <p:ph type="title"/>
          </p:nvPr>
        </p:nvSpPr>
        <p:spPr/>
        <p:txBody>
          <a:bodyPr/>
          <a:lstStyle/>
          <a:p>
            <a:r>
              <a:rPr lang="en-US" sz="2800" dirty="0"/>
              <a:t>AT Form Cautions…</a:t>
            </a:r>
          </a:p>
        </p:txBody>
      </p:sp>
      <p:sp>
        <p:nvSpPr>
          <p:cNvPr id="3" name="Text Placeholder 2">
            <a:extLst>
              <a:ext uri="{FF2B5EF4-FFF2-40B4-BE49-F238E27FC236}">
                <a16:creationId xmlns:a16="http://schemas.microsoft.com/office/drawing/2014/main" id="{22015F52-E4A6-1B46-FDF5-014E21815F92}"/>
              </a:ext>
            </a:extLst>
          </p:cNvPr>
          <p:cNvSpPr>
            <a:spLocks noGrp="1"/>
          </p:cNvSpPr>
          <p:nvPr>
            <p:ph type="body" idx="1"/>
          </p:nvPr>
        </p:nvSpPr>
        <p:spPr>
          <a:xfrm>
            <a:off x="311700" y="1152475"/>
            <a:ext cx="8258142" cy="3034800"/>
          </a:xfrm>
        </p:spPr>
        <p:txBody>
          <a:bodyPr>
            <a:normAutofit/>
          </a:bodyPr>
          <a:lstStyle/>
          <a:p>
            <a:pPr>
              <a:buFont typeface="Wingdings" panose="05000000000000000000" pitchFamily="2" charset="2"/>
              <a:buChar char="§"/>
            </a:pPr>
            <a:r>
              <a:rPr lang="en-US" sz="2200" dirty="0">
                <a:latin typeface="+mn-lt"/>
              </a:rPr>
              <a:t>AT form is not to be assigned to students who use </a:t>
            </a:r>
            <a:r>
              <a:rPr lang="en-US" sz="2200" b="1" i="1" dirty="0">
                <a:latin typeface="+mn-lt"/>
              </a:rPr>
              <a:t>any</a:t>
            </a:r>
            <a:r>
              <a:rPr lang="en-US" sz="2200" dirty="0">
                <a:latin typeface="+mn-lt"/>
              </a:rPr>
              <a:t> form of assistive technology in regular instruction</a:t>
            </a:r>
          </a:p>
          <a:p>
            <a:pPr lvl="1">
              <a:buFont typeface="Wingdings" panose="05000000000000000000" pitchFamily="2" charset="2"/>
              <a:buChar char="§"/>
            </a:pPr>
            <a:r>
              <a:rPr lang="en-US" sz="2000" dirty="0">
                <a:latin typeface="+mn-lt"/>
              </a:rPr>
              <a:t>Only specific technology is compatible with the AT form</a:t>
            </a:r>
          </a:p>
          <a:p>
            <a:pPr>
              <a:buFont typeface="Wingdings" panose="05000000000000000000" pitchFamily="2" charset="2"/>
              <a:buChar char="§"/>
            </a:pPr>
            <a:r>
              <a:rPr lang="en-US" sz="2200" dirty="0">
                <a:latin typeface="+mn-lt"/>
              </a:rPr>
              <a:t>Do not assign your students the AT form if…</a:t>
            </a:r>
          </a:p>
          <a:p>
            <a:pPr lvl="1">
              <a:buFont typeface="Wingdings" panose="05000000000000000000" pitchFamily="2" charset="2"/>
              <a:buChar char="§"/>
            </a:pPr>
            <a:r>
              <a:rPr lang="en-US" sz="2000" dirty="0">
                <a:latin typeface="+mn-lt"/>
              </a:rPr>
              <a:t>They are using speech-to-text</a:t>
            </a:r>
          </a:p>
          <a:p>
            <a:pPr lvl="1">
              <a:buFont typeface="Wingdings" panose="05000000000000000000" pitchFamily="2" charset="2"/>
              <a:buChar char="§"/>
            </a:pPr>
            <a:r>
              <a:rPr lang="en-US" sz="2000" dirty="0">
                <a:latin typeface="+mn-lt"/>
              </a:rPr>
              <a:t>They have hearing aids</a:t>
            </a:r>
          </a:p>
          <a:p>
            <a:pPr lvl="1">
              <a:buFont typeface="Wingdings" panose="05000000000000000000" pitchFamily="2" charset="2"/>
              <a:buChar char="§"/>
            </a:pPr>
            <a:r>
              <a:rPr lang="en-US" sz="2000" dirty="0">
                <a:latin typeface="+mn-lt"/>
              </a:rPr>
              <a:t>They are using an AAC device</a:t>
            </a:r>
          </a:p>
          <a:p>
            <a:pPr lvl="1"/>
            <a:endParaRPr lang="en-US" dirty="0"/>
          </a:p>
          <a:p>
            <a:endParaRPr lang="en-US" dirty="0"/>
          </a:p>
        </p:txBody>
      </p:sp>
    </p:spTree>
    <p:extLst>
      <p:ext uri="{BB962C8B-B14F-4D97-AF65-F5344CB8AC3E}">
        <p14:creationId xmlns:p14="http://schemas.microsoft.com/office/powerpoint/2010/main" val="1169786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C176-35FC-9439-C53D-006FA0FA4D37}"/>
              </a:ext>
            </a:extLst>
          </p:cNvPr>
          <p:cNvSpPr>
            <a:spLocks noGrp="1"/>
          </p:cNvSpPr>
          <p:nvPr>
            <p:ph type="title"/>
          </p:nvPr>
        </p:nvSpPr>
        <p:spPr/>
        <p:txBody>
          <a:bodyPr/>
          <a:lstStyle/>
          <a:p>
            <a:r>
              <a:rPr lang="en-US" sz="2800" dirty="0"/>
              <a:t>COPPA</a:t>
            </a:r>
          </a:p>
        </p:txBody>
      </p:sp>
      <p:sp>
        <p:nvSpPr>
          <p:cNvPr id="6" name="Content Placeholder 1">
            <a:extLst>
              <a:ext uri="{FF2B5EF4-FFF2-40B4-BE49-F238E27FC236}">
                <a16:creationId xmlns:a16="http://schemas.microsoft.com/office/drawing/2014/main" id="{C802D097-7B19-9C4C-FF19-3C40FD5294E1}"/>
              </a:ext>
            </a:extLst>
          </p:cNvPr>
          <p:cNvSpPr>
            <a:spLocks noGrp="1"/>
          </p:cNvSpPr>
          <p:nvPr>
            <p:ph type="body" idx="1"/>
          </p:nvPr>
        </p:nvSpPr>
        <p:spPr>
          <a:xfrm>
            <a:off x="237892" y="943200"/>
            <a:ext cx="7731513" cy="4200300"/>
          </a:xfrm>
        </p:spPr>
        <p:txBody>
          <a:bodyPr>
            <a:normAutofit fontScale="85000" lnSpcReduction="20000"/>
          </a:bodyPr>
          <a:lstStyle/>
          <a:p>
            <a:pPr marL="0" indent="0">
              <a:buNone/>
            </a:pPr>
            <a:r>
              <a:rPr lang="en-US" sz="2100" dirty="0"/>
              <a:t>We have a responsibility to protect the privacy and ensure the security of our students.</a:t>
            </a:r>
          </a:p>
          <a:p>
            <a:pPr marL="0" indent="0" algn="r">
              <a:buNone/>
            </a:pPr>
            <a:r>
              <a:rPr lang="en-US" sz="1125" dirty="0"/>
              <a:t>Children's Online Privacy Protection Act of 1998, 15 U.S.C. 6501–6505</a:t>
            </a:r>
          </a:p>
          <a:p>
            <a:pPr marL="0" indent="0">
              <a:buNone/>
            </a:pPr>
            <a:endParaRPr lang="en-US" sz="2100" dirty="0"/>
          </a:p>
          <a:p>
            <a:pPr marL="0" indent="0">
              <a:buNone/>
            </a:pPr>
            <a:r>
              <a:rPr lang="en-US" sz="2100" dirty="0"/>
              <a:t>Personal Information means individually identifiable information about an individual… </a:t>
            </a:r>
          </a:p>
          <a:p>
            <a:pPr>
              <a:buFont typeface="Wingdings" panose="05000000000000000000" pitchFamily="2" charset="2"/>
              <a:buChar char="§"/>
            </a:pPr>
            <a:r>
              <a:rPr lang="en-US" sz="2100" dirty="0"/>
              <a:t>A first or last name</a:t>
            </a:r>
          </a:p>
          <a:p>
            <a:pPr>
              <a:buFont typeface="Wingdings" panose="05000000000000000000" pitchFamily="2" charset="2"/>
              <a:buChar char="§"/>
            </a:pPr>
            <a:r>
              <a:rPr lang="en-US" sz="2100" dirty="0"/>
              <a:t>Online contact information</a:t>
            </a:r>
          </a:p>
          <a:p>
            <a:pPr>
              <a:buFont typeface="Wingdings" panose="05000000000000000000" pitchFamily="2" charset="2"/>
              <a:buChar char="§"/>
            </a:pPr>
            <a:r>
              <a:rPr lang="en-US" sz="2100" dirty="0"/>
              <a:t>Online screen or username</a:t>
            </a:r>
          </a:p>
          <a:p>
            <a:pPr>
              <a:buFont typeface="Wingdings" panose="05000000000000000000" pitchFamily="2" charset="2"/>
              <a:buChar char="§"/>
            </a:pPr>
            <a:r>
              <a:rPr lang="en-US" sz="2100" dirty="0"/>
              <a:t>State Assigned Student Identifier (SASID)</a:t>
            </a:r>
          </a:p>
          <a:p>
            <a:pPr>
              <a:buFont typeface="Wingdings" panose="05000000000000000000" pitchFamily="2" charset="2"/>
              <a:buChar char="§"/>
            </a:pPr>
            <a:r>
              <a:rPr lang="en-US" sz="2100" dirty="0"/>
              <a:t>a photograph, video, or audio file where such file contains a child’s image or voice…</a:t>
            </a:r>
          </a:p>
          <a:p>
            <a:pPr marL="0" indent="0" algn="r">
              <a:buNone/>
            </a:pPr>
            <a:r>
              <a:rPr lang="en-US" sz="1125" dirty="0"/>
              <a:t>(Federal Register Vol. 78 (No. 12), January 17, 2013; p. 4009)</a:t>
            </a:r>
          </a:p>
          <a:p>
            <a:pPr marL="0" indent="0">
              <a:buNone/>
            </a:pPr>
            <a:endParaRPr lang="en-US" sz="1500" dirty="0"/>
          </a:p>
          <a:p>
            <a:pPr marL="0" indent="0">
              <a:buNone/>
            </a:pPr>
            <a:r>
              <a:rPr lang="en-US" sz="1275" dirty="0"/>
              <a:t>Children's Online Privacy Protection Rule: Final Rule Amendments To Clarify the Scope of the Rule and Strengthen Its Protections For Children's Personal Information; 16 C.F.R. Part 312</a:t>
            </a:r>
          </a:p>
          <a:p>
            <a:pPr marL="0" indent="0">
              <a:buNone/>
            </a:pPr>
            <a:endParaRPr lang="en-US" sz="1500" dirty="0"/>
          </a:p>
        </p:txBody>
      </p:sp>
    </p:spTree>
    <p:extLst>
      <p:ext uri="{BB962C8B-B14F-4D97-AF65-F5344CB8AC3E}">
        <p14:creationId xmlns:p14="http://schemas.microsoft.com/office/powerpoint/2010/main" val="884015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BB10-5DB3-EF69-F162-E75E879973D6}"/>
              </a:ext>
            </a:extLst>
          </p:cNvPr>
          <p:cNvSpPr>
            <a:spLocks noGrp="1"/>
          </p:cNvSpPr>
          <p:nvPr>
            <p:ph type="title"/>
          </p:nvPr>
        </p:nvSpPr>
        <p:spPr/>
        <p:txBody>
          <a:bodyPr/>
          <a:lstStyle/>
          <a:p>
            <a:r>
              <a:rPr lang="en-US" sz="2800" dirty="0"/>
              <a:t>Response Accommodations</a:t>
            </a:r>
          </a:p>
        </p:txBody>
      </p:sp>
      <p:sp>
        <p:nvSpPr>
          <p:cNvPr id="5" name="Content Placeholder 1">
            <a:extLst>
              <a:ext uri="{FF2B5EF4-FFF2-40B4-BE49-F238E27FC236}">
                <a16:creationId xmlns:a16="http://schemas.microsoft.com/office/drawing/2014/main" id="{D1E78EF7-DAB0-A84C-FD8D-F64C74C9C172}"/>
              </a:ext>
            </a:extLst>
          </p:cNvPr>
          <p:cNvSpPr txBox="1">
            <a:spLocks/>
          </p:cNvSpPr>
          <p:nvPr/>
        </p:nvSpPr>
        <p:spPr>
          <a:xfrm>
            <a:off x="311699" y="846400"/>
            <a:ext cx="4153975" cy="21519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1800" dirty="0" err="1">
                <a:solidFill>
                  <a:srgbClr val="000000"/>
                </a:solidFill>
              </a:rPr>
              <a:t>Brailler</a:t>
            </a:r>
            <a:r>
              <a:rPr lang="en-US" sz="1800" dirty="0">
                <a:solidFill>
                  <a:srgbClr val="000000"/>
                </a:solidFill>
              </a:rPr>
              <a:t>/braille note taker</a:t>
            </a:r>
          </a:p>
          <a:p>
            <a:pPr>
              <a:lnSpc>
                <a:spcPct val="120000"/>
              </a:lnSpc>
              <a:buFont typeface="Wingdings" panose="05000000000000000000" pitchFamily="2" charset="2"/>
              <a:buChar char="§"/>
            </a:pPr>
            <a:r>
              <a:rPr lang="en-US" sz="1800" dirty="0">
                <a:solidFill>
                  <a:srgbClr val="000000"/>
                </a:solidFill>
              </a:rPr>
              <a:t>Word prediction (cannot connect to the internet)*</a:t>
            </a:r>
          </a:p>
          <a:p>
            <a:pPr>
              <a:lnSpc>
                <a:spcPct val="120000"/>
              </a:lnSpc>
              <a:buFont typeface="Wingdings" panose="05000000000000000000" pitchFamily="2" charset="2"/>
              <a:buChar char="§"/>
            </a:pPr>
            <a:r>
              <a:rPr lang="en-US" sz="1800" dirty="0">
                <a:solidFill>
                  <a:srgbClr val="000000"/>
                </a:solidFill>
              </a:rPr>
              <a:t>Talking calculator/abacus/tactile math manipulatives</a:t>
            </a:r>
          </a:p>
          <a:p>
            <a:pPr>
              <a:lnSpc>
                <a:spcPct val="120000"/>
              </a:lnSpc>
              <a:buFont typeface="Wingdings" panose="05000000000000000000" pitchFamily="2" charset="2"/>
              <a:buChar char="§"/>
            </a:pPr>
            <a:r>
              <a:rPr lang="en-US" sz="1800" dirty="0">
                <a:solidFill>
                  <a:srgbClr val="000000"/>
                </a:solidFill>
              </a:rPr>
              <a:t>Math charts and counters (district-level approval)</a:t>
            </a:r>
          </a:p>
        </p:txBody>
      </p:sp>
      <p:sp>
        <p:nvSpPr>
          <p:cNvPr id="7" name="Content Placeholder 1">
            <a:extLst>
              <a:ext uri="{FF2B5EF4-FFF2-40B4-BE49-F238E27FC236}">
                <a16:creationId xmlns:a16="http://schemas.microsoft.com/office/drawing/2014/main" id="{B7138FC1-3136-41BB-918F-63508EF8015F}"/>
              </a:ext>
            </a:extLst>
          </p:cNvPr>
          <p:cNvSpPr txBox="1">
            <a:spLocks/>
          </p:cNvSpPr>
          <p:nvPr/>
        </p:nvSpPr>
        <p:spPr>
          <a:xfrm>
            <a:off x="4618074" y="896018"/>
            <a:ext cx="4153975" cy="2687154"/>
          </a:xfrm>
          <a:prstGeom prst="rect">
            <a:avLst/>
          </a:prstGeom>
          <a:noFill/>
          <a:ln>
            <a:noFill/>
          </a:ln>
        </p:spPr>
        <p:txBody>
          <a:bodyPr spcFirstLastPara="1" wrap="square" lIns="91425" tIns="91425" rIns="91425" bIns="91425" anchor="t" anchorCtr="0">
            <a:normAutofit fontScale="3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5500" dirty="0">
                <a:solidFill>
                  <a:srgbClr val="000000"/>
                </a:solidFill>
              </a:rPr>
              <a:t>Calculator on non-calculator sections**</a:t>
            </a:r>
          </a:p>
          <a:p>
            <a:pPr>
              <a:lnSpc>
                <a:spcPct val="120000"/>
              </a:lnSpc>
              <a:buFont typeface="Wingdings" panose="05000000000000000000" pitchFamily="2" charset="2"/>
              <a:buChar char="§"/>
            </a:pPr>
            <a:r>
              <a:rPr lang="en-US" sz="5500" dirty="0">
                <a:solidFill>
                  <a:srgbClr val="000000"/>
                </a:solidFill>
              </a:rPr>
              <a:t>Scribe/signer***</a:t>
            </a:r>
          </a:p>
          <a:p>
            <a:pPr>
              <a:lnSpc>
                <a:spcPct val="120000"/>
              </a:lnSpc>
              <a:buFont typeface="Wingdings" panose="05000000000000000000" pitchFamily="2" charset="2"/>
              <a:buChar char="§"/>
            </a:pPr>
            <a:r>
              <a:rPr lang="en-US" sz="5500" dirty="0">
                <a:solidFill>
                  <a:srgbClr val="000000"/>
                </a:solidFill>
              </a:rPr>
              <a:t>Speech-to-text (cannot connect to the internet)*</a:t>
            </a:r>
          </a:p>
          <a:p>
            <a:pPr>
              <a:lnSpc>
                <a:spcPct val="120000"/>
              </a:lnSpc>
              <a:buFont typeface="Wingdings" panose="05000000000000000000" pitchFamily="2" charset="2"/>
              <a:buChar char="§"/>
            </a:pPr>
            <a:r>
              <a:rPr lang="en-US" sz="5500" dirty="0">
                <a:solidFill>
                  <a:srgbClr val="000000"/>
                </a:solidFill>
              </a:rPr>
              <a:t>Other assistive technology</a:t>
            </a:r>
          </a:p>
          <a:p>
            <a:endParaRPr lang="en-US" sz="1500" dirty="0"/>
          </a:p>
        </p:txBody>
      </p:sp>
      <p:sp>
        <p:nvSpPr>
          <p:cNvPr id="6" name="Content Placeholder 1">
            <a:extLst>
              <a:ext uri="{FF2B5EF4-FFF2-40B4-BE49-F238E27FC236}">
                <a16:creationId xmlns:a16="http://schemas.microsoft.com/office/drawing/2014/main" id="{E1E18836-46FF-6712-C3B5-7B7E7B211FBB}"/>
              </a:ext>
            </a:extLst>
          </p:cNvPr>
          <p:cNvSpPr txBox="1">
            <a:spLocks/>
          </p:cNvSpPr>
          <p:nvPr/>
        </p:nvSpPr>
        <p:spPr>
          <a:xfrm>
            <a:off x="786808" y="4050438"/>
            <a:ext cx="7852144" cy="1185574"/>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115888" indent="-115888">
              <a:buFont typeface="Arial" panose="020B0604020202020204" pitchFamily="34" charset="0"/>
              <a:buNone/>
            </a:pPr>
            <a:r>
              <a:rPr lang="en-US" sz="1700" dirty="0">
                <a:solidFill>
                  <a:srgbClr val="000000"/>
                </a:solidFill>
              </a:rPr>
              <a:t>* The district must submit the</a:t>
            </a:r>
            <a:r>
              <a:rPr lang="en-US" sz="1700" i="1" dirty="0">
                <a:solidFill>
                  <a:srgbClr val="000000"/>
                </a:solidFill>
              </a:rPr>
              <a:t> CDE STT and Word Prediction State Assessment Security Agreement Supplement </a:t>
            </a:r>
            <a:r>
              <a:rPr lang="en-US" sz="1700" dirty="0">
                <a:solidFill>
                  <a:srgbClr val="000000"/>
                </a:solidFill>
              </a:rPr>
              <a:t>and supporting documents to CDE</a:t>
            </a:r>
          </a:p>
          <a:p>
            <a:pPr marL="34290" indent="0">
              <a:buFont typeface="Arial" panose="020B0604020202020204" pitchFamily="34" charset="0"/>
              <a:buNone/>
            </a:pPr>
            <a:r>
              <a:rPr lang="en-US" sz="1700" dirty="0">
                <a:solidFill>
                  <a:srgbClr val="000000"/>
                </a:solidFill>
              </a:rPr>
              <a:t>** For Math, calculator use on the non-calculator sections requires an approved UAR </a:t>
            </a:r>
          </a:p>
          <a:p>
            <a:pPr marL="34290" indent="0">
              <a:buFont typeface="Arial" panose="020B0604020202020204" pitchFamily="34" charset="0"/>
              <a:buNone/>
            </a:pPr>
            <a:r>
              <a:rPr lang="en-US" sz="1700" dirty="0">
                <a:solidFill>
                  <a:srgbClr val="000000"/>
                </a:solidFill>
              </a:rPr>
              <a:t>*** For ELA constructed response, a scribe requires an approved UAR</a:t>
            </a:r>
          </a:p>
          <a:p>
            <a:endParaRPr lang="en-US" sz="1500" dirty="0"/>
          </a:p>
        </p:txBody>
      </p:sp>
    </p:spTree>
    <p:extLst>
      <p:ext uri="{BB962C8B-B14F-4D97-AF65-F5344CB8AC3E}">
        <p14:creationId xmlns:p14="http://schemas.microsoft.com/office/powerpoint/2010/main" val="269091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ED56-31DE-6030-CCF3-1ADC8E30A157}"/>
              </a:ext>
            </a:extLst>
          </p:cNvPr>
          <p:cNvSpPr>
            <a:spLocks noGrp="1"/>
          </p:cNvSpPr>
          <p:nvPr>
            <p:ph type="title"/>
          </p:nvPr>
        </p:nvSpPr>
        <p:spPr>
          <a:xfrm>
            <a:off x="311699" y="105100"/>
            <a:ext cx="8539905" cy="741300"/>
          </a:xfrm>
        </p:spPr>
        <p:txBody>
          <a:bodyPr/>
          <a:lstStyle/>
          <a:p>
            <a:r>
              <a:rPr lang="en-US" sz="2800" dirty="0"/>
              <a:t>CMAS Assessment Policy Related to Internet Access</a:t>
            </a:r>
          </a:p>
        </p:txBody>
      </p:sp>
      <p:sp>
        <p:nvSpPr>
          <p:cNvPr id="5" name="Content Placeholder 1">
            <a:extLst>
              <a:ext uri="{FF2B5EF4-FFF2-40B4-BE49-F238E27FC236}">
                <a16:creationId xmlns:a16="http://schemas.microsoft.com/office/drawing/2014/main" id="{F6F61ADC-64E5-24F7-3C43-ED5C2C94BAC3}"/>
              </a:ext>
            </a:extLst>
          </p:cNvPr>
          <p:cNvSpPr txBox="1">
            <a:spLocks/>
          </p:cNvSpPr>
          <p:nvPr/>
        </p:nvSpPr>
        <p:spPr>
          <a:xfrm>
            <a:off x="311699" y="946298"/>
            <a:ext cx="8353836" cy="328609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Font typeface="Arial" panose="020B0604020202020204" pitchFamily="34" charset="0"/>
              <a:buNone/>
            </a:pPr>
            <a:endParaRPr lang="en-US" dirty="0"/>
          </a:p>
          <a:p>
            <a:pPr marL="342900" lvl="1" indent="0">
              <a:buFont typeface="Arial" panose="020B0604020202020204" pitchFamily="34" charset="0"/>
              <a:buNone/>
            </a:pPr>
            <a:r>
              <a:rPr lang="en-US" sz="1800" dirty="0"/>
              <a:t>Some students may require software that is not compatible with TestNav. These students may have a second device in the testing environment to provide access to that software. The second device may not have Internet access. (Spring 2025 CMAS and CoAlt Procedures Manual, Section 6)</a:t>
            </a:r>
          </a:p>
          <a:p>
            <a:pPr marL="342900" lvl="1" indent="0">
              <a:buFont typeface="Arial" panose="020B0604020202020204" pitchFamily="34" charset="0"/>
              <a:buNone/>
            </a:pPr>
            <a:endParaRPr lang="en-US" sz="1800" dirty="0"/>
          </a:p>
          <a:p>
            <a:pPr marL="342900" lvl="1" indent="0">
              <a:buFont typeface="Arial" panose="020B0604020202020204" pitchFamily="34" charset="0"/>
              <a:buNone/>
            </a:pPr>
            <a:r>
              <a:rPr lang="en-US" sz="1800" dirty="0"/>
              <a:t>All applications, programs, or software used outside of TestNav on a separate device must be approved by CDE annually.</a:t>
            </a:r>
          </a:p>
        </p:txBody>
      </p:sp>
    </p:spTree>
    <p:extLst>
      <p:ext uri="{BB962C8B-B14F-4D97-AF65-F5344CB8AC3E}">
        <p14:creationId xmlns:p14="http://schemas.microsoft.com/office/powerpoint/2010/main" val="3151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F423-0378-1F40-C1F8-5B9098F1BF14}"/>
              </a:ext>
            </a:extLst>
          </p:cNvPr>
          <p:cNvSpPr>
            <a:spLocks noGrp="1"/>
          </p:cNvSpPr>
          <p:nvPr>
            <p:ph type="title"/>
          </p:nvPr>
        </p:nvSpPr>
        <p:spPr/>
        <p:txBody>
          <a:bodyPr/>
          <a:lstStyle/>
          <a:p>
            <a:r>
              <a:rPr lang="en-US" sz="2800" dirty="0"/>
              <a:t>Speech-to-Text (STT) and Word Prediction</a:t>
            </a:r>
          </a:p>
        </p:txBody>
      </p:sp>
      <p:sp>
        <p:nvSpPr>
          <p:cNvPr id="5" name="Content Placeholder 4">
            <a:extLst>
              <a:ext uri="{FF2B5EF4-FFF2-40B4-BE49-F238E27FC236}">
                <a16:creationId xmlns:a16="http://schemas.microsoft.com/office/drawing/2014/main" id="{2C939D5B-F4CC-BC6A-8316-852CA2F600C5}"/>
              </a:ext>
            </a:extLst>
          </p:cNvPr>
          <p:cNvSpPr txBox="1">
            <a:spLocks/>
          </p:cNvSpPr>
          <p:nvPr/>
        </p:nvSpPr>
        <p:spPr>
          <a:xfrm>
            <a:off x="311700" y="985854"/>
            <a:ext cx="7800942" cy="3016180"/>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Speech-to-text and word prediction must be used on a secondary device</a:t>
            </a:r>
          </a:p>
          <a:p>
            <a:pPr marL="628650" lvl="1" indent="-285750">
              <a:buFont typeface="Wingdings" panose="05000000000000000000" pitchFamily="2" charset="2"/>
              <a:buChar char="§"/>
            </a:pPr>
            <a:r>
              <a:rPr lang="en-US" sz="1800" dirty="0"/>
              <a:t>Cannot connect to the internet</a:t>
            </a:r>
          </a:p>
          <a:p>
            <a:pPr marL="628650" lvl="1" indent="-285750">
              <a:buFont typeface="Wingdings" panose="05000000000000000000" pitchFamily="2" charset="2"/>
              <a:buChar char="§"/>
            </a:pPr>
            <a:r>
              <a:rPr lang="en-US" sz="1800" dirty="0"/>
              <a:t>Text-to-speech must be turned off for ELA</a:t>
            </a:r>
          </a:p>
          <a:p>
            <a:pPr marL="628650" lvl="1" indent="-285750">
              <a:buFont typeface="Wingdings" panose="05000000000000000000" pitchFamily="2" charset="2"/>
              <a:buChar char="§"/>
            </a:pPr>
            <a:r>
              <a:rPr lang="en-US" sz="1800" dirty="0"/>
              <a:t>Students using STT need to be tested in a 1:1 environment</a:t>
            </a:r>
          </a:p>
          <a:p>
            <a:pPr marL="285750" indent="-285750">
              <a:buFont typeface="Wingdings" panose="05000000000000000000" pitchFamily="2" charset="2"/>
              <a:buChar char="§"/>
            </a:pPr>
            <a:r>
              <a:rPr lang="en-US" sz="1800" dirty="0"/>
              <a:t>Districts must submit the </a:t>
            </a:r>
            <a:r>
              <a:rPr lang="en-US" sz="1800" i="1" dirty="0"/>
              <a:t>CDE Speech-to-Text and Word Prediction State Assessment Security Agreement Supplement</a:t>
            </a:r>
            <a:r>
              <a:rPr lang="en-US" sz="1800" dirty="0"/>
              <a:t> to CDE before </a:t>
            </a:r>
            <a:r>
              <a:rPr lang="en-US" sz="1800" b="1" dirty="0">
                <a:solidFill>
                  <a:schemeClr val="accent1">
                    <a:lumMod val="75000"/>
                  </a:schemeClr>
                </a:solidFill>
              </a:rPr>
              <a:t>December 15</a:t>
            </a:r>
            <a:r>
              <a:rPr lang="en-US" sz="1800" b="1" baseline="30000" dirty="0">
                <a:solidFill>
                  <a:schemeClr val="accent1">
                    <a:lumMod val="75000"/>
                  </a:schemeClr>
                </a:solidFill>
              </a:rPr>
              <a:t>th</a:t>
            </a:r>
            <a:r>
              <a:rPr lang="en-US" sz="1800" b="1" dirty="0">
                <a:solidFill>
                  <a:schemeClr val="accent1">
                    <a:lumMod val="75000"/>
                  </a:schemeClr>
                </a:solidFill>
              </a:rPr>
              <a:t> </a:t>
            </a:r>
          </a:p>
          <a:p>
            <a:pPr marL="628650" lvl="1" indent="-285750">
              <a:buFont typeface="Wingdings" panose="05000000000000000000" pitchFamily="2" charset="2"/>
              <a:buChar char="§"/>
            </a:pPr>
            <a:r>
              <a:rPr lang="en-US" sz="1800" dirty="0"/>
              <a:t>Available on the Accommodations Training page</a:t>
            </a:r>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4067612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FF52-6463-E571-AD99-5158DA818CE2}"/>
              </a:ext>
            </a:extLst>
          </p:cNvPr>
          <p:cNvSpPr>
            <a:spLocks noGrp="1"/>
          </p:cNvSpPr>
          <p:nvPr>
            <p:ph type="title"/>
          </p:nvPr>
        </p:nvSpPr>
        <p:spPr/>
        <p:txBody>
          <a:bodyPr/>
          <a:lstStyle/>
          <a:p>
            <a:r>
              <a:rPr lang="en-US" sz="2800" dirty="0"/>
              <a:t>STT and Word Prediction Documentation</a:t>
            </a:r>
          </a:p>
        </p:txBody>
      </p:sp>
      <p:sp>
        <p:nvSpPr>
          <p:cNvPr id="5" name="Content Placeholder 4">
            <a:extLst>
              <a:ext uri="{FF2B5EF4-FFF2-40B4-BE49-F238E27FC236}">
                <a16:creationId xmlns:a16="http://schemas.microsoft.com/office/drawing/2014/main" id="{F31D3825-2BD5-7BC6-B53A-BACF59C8CC6C}"/>
              </a:ext>
            </a:extLst>
          </p:cNvPr>
          <p:cNvSpPr txBox="1">
            <a:spLocks noGrp="1"/>
          </p:cNvSpPr>
          <p:nvPr>
            <p:ph type="body" idx="1"/>
          </p:nvPr>
        </p:nvSpPr>
        <p:spPr>
          <a:xfrm>
            <a:off x="124445" y="974870"/>
            <a:ext cx="4215649" cy="3653278"/>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Districts must submit supporting documentation annually</a:t>
            </a:r>
          </a:p>
          <a:p>
            <a:pPr marL="285750" indent="-285750">
              <a:buFont typeface="Wingdings" panose="05000000000000000000" pitchFamily="2" charset="2"/>
              <a:buChar char="§"/>
            </a:pPr>
            <a:r>
              <a:rPr lang="en-US" sz="1800" dirty="0"/>
              <a:t>Evidence of student data privacy and test security</a:t>
            </a:r>
          </a:p>
          <a:p>
            <a:pPr marL="285750" indent="-285750">
              <a:buFont typeface="Wingdings" panose="05000000000000000000" pitchFamily="2" charset="2"/>
              <a:buChar char="§"/>
            </a:pPr>
            <a:r>
              <a:rPr lang="en-US" sz="1800" dirty="0"/>
              <a:t>Evidence that the STT and/or word prediction will be the only tools used</a:t>
            </a:r>
          </a:p>
          <a:p>
            <a:pPr marL="285750" indent="-285750">
              <a:buFont typeface="Wingdings" panose="05000000000000000000" pitchFamily="2" charset="2"/>
              <a:buChar char="§"/>
            </a:pPr>
            <a:r>
              <a:rPr lang="en-US" sz="1800" dirty="0"/>
              <a:t>Evidence that TTS will be turned off during ELA</a:t>
            </a:r>
          </a:p>
          <a:p>
            <a:pPr marL="285750" indent="-285750">
              <a:buFont typeface="Wingdings" panose="05000000000000000000" pitchFamily="2" charset="2"/>
              <a:buChar char="§"/>
            </a:pPr>
            <a:r>
              <a:rPr lang="en-US" sz="1800" dirty="0"/>
              <a:t>Evidence of restricted internet access</a:t>
            </a:r>
          </a:p>
          <a:p>
            <a:pPr marL="214313" indent="-214313">
              <a:buFont typeface="Arial" panose="020B0604020202020204" pitchFamily="34" charset="0"/>
              <a:buChar char="•"/>
            </a:pPr>
            <a:endParaRPr lang="en-US" dirty="0"/>
          </a:p>
        </p:txBody>
      </p:sp>
      <p:sp>
        <p:nvSpPr>
          <p:cNvPr id="6" name="Content Placeholder 4">
            <a:extLst>
              <a:ext uri="{FF2B5EF4-FFF2-40B4-BE49-F238E27FC236}">
                <a16:creationId xmlns:a16="http://schemas.microsoft.com/office/drawing/2014/main" id="{2A93D749-05EE-6EAC-748E-C1AD1FFE28E6}"/>
              </a:ext>
            </a:extLst>
          </p:cNvPr>
          <p:cNvSpPr txBox="1">
            <a:spLocks/>
          </p:cNvSpPr>
          <p:nvPr/>
        </p:nvSpPr>
        <p:spPr>
          <a:xfrm>
            <a:off x="4290238" y="974870"/>
            <a:ext cx="4729318" cy="3971826"/>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RPr/>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Evidence of policies and procedures following the chain of custody requirements as documented in the </a:t>
            </a:r>
            <a:r>
              <a:rPr lang="en-US" sz="1800" i="1" dirty="0"/>
              <a:t>Spring 2025 CMAS and CoAlt Procedures Manual</a:t>
            </a:r>
          </a:p>
          <a:p>
            <a:pPr marL="285750" indent="-285750">
              <a:buFont typeface="Wingdings" panose="05000000000000000000" pitchFamily="2" charset="2"/>
              <a:buChar char="§"/>
            </a:pPr>
            <a:r>
              <a:rPr lang="en-US" sz="1800" dirty="0"/>
              <a:t>Copy of the STT and Word Prediction Training that will be provided to SACs and/or TAs</a:t>
            </a:r>
          </a:p>
          <a:p>
            <a:pPr marL="171450" indent="-285750">
              <a:buFont typeface="Wingdings" panose="05000000000000000000" pitchFamily="2" charset="2"/>
              <a:buChar char="§"/>
            </a:pPr>
            <a:r>
              <a:rPr lang="en-US" sz="1800" dirty="0"/>
              <a:t>Identify the name(s) of the program(s)</a:t>
            </a:r>
          </a:p>
          <a:p>
            <a:pPr marL="285750" indent="-285750">
              <a:buFont typeface="Wingdings" panose="05000000000000000000" pitchFamily="2" charset="2"/>
              <a:buChar char="§"/>
            </a:pPr>
            <a:r>
              <a:rPr lang="en-US" sz="1800" dirty="0"/>
              <a:t>Identify the number of students using these tools</a:t>
            </a:r>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334308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CD6C-7781-F00E-3DAE-1EF12860FE09}"/>
              </a:ext>
            </a:extLst>
          </p:cNvPr>
          <p:cNvSpPr>
            <a:spLocks noGrp="1"/>
          </p:cNvSpPr>
          <p:nvPr>
            <p:ph type="title"/>
          </p:nvPr>
        </p:nvSpPr>
        <p:spPr/>
        <p:txBody>
          <a:bodyPr/>
          <a:lstStyle/>
          <a:p>
            <a:r>
              <a:rPr lang="en-US" sz="2800" dirty="0"/>
              <a:t>Timing Accommodations</a:t>
            </a:r>
          </a:p>
        </p:txBody>
      </p:sp>
      <p:sp>
        <p:nvSpPr>
          <p:cNvPr id="5" name="Content Placeholder 1">
            <a:extLst>
              <a:ext uri="{FF2B5EF4-FFF2-40B4-BE49-F238E27FC236}">
                <a16:creationId xmlns:a16="http://schemas.microsoft.com/office/drawing/2014/main" id="{A6DE1CB9-DA98-3156-4593-D51E5EC958EC}"/>
              </a:ext>
            </a:extLst>
          </p:cNvPr>
          <p:cNvSpPr txBox="1">
            <a:spLocks/>
          </p:cNvSpPr>
          <p:nvPr/>
        </p:nvSpPr>
        <p:spPr>
          <a:xfrm>
            <a:off x="141879" y="927637"/>
            <a:ext cx="8066456"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2100" dirty="0">
                <a:solidFill>
                  <a:srgbClr val="000000"/>
                </a:solidFill>
              </a:rPr>
              <a:t>Stop-the-clock breaks/multiple breaks</a:t>
            </a:r>
          </a:p>
          <a:p>
            <a:pPr>
              <a:buFont typeface="Wingdings" panose="05000000000000000000" pitchFamily="2" charset="2"/>
              <a:buChar char="§"/>
            </a:pPr>
            <a:r>
              <a:rPr lang="en-US" sz="2100" dirty="0">
                <a:solidFill>
                  <a:srgbClr val="000000"/>
                </a:solidFill>
              </a:rPr>
              <a:t>Time-and-a-half </a:t>
            </a:r>
          </a:p>
          <a:p>
            <a:pPr>
              <a:buFont typeface="Wingdings" panose="05000000000000000000" pitchFamily="2" charset="2"/>
              <a:buChar char="§"/>
            </a:pPr>
            <a:r>
              <a:rPr lang="en-US" sz="2100" dirty="0">
                <a:solidFill>
                  <a:srgbClr val="000000"/>
                </a:solidFill>
              </a:rPr>
              <a:t>Double Time </a:t>
            </a:r>
          </a:p>
          <a:p>
            <a:pPr>
              <a:buFont typeface="Wingdings" panose="05000000000000000000" pitchFamily="2" charset="2"/>
              <a:buChar char="§"/>
            </a:pPr>
            <a:r>
              <a:rPr lang="en-US" sz="2100" dirty="0">
                <a:solidFill>
                  <a:srgbClr val="000000"/>
                </a:solidFill>
              </a:rPr>
              <a:t>Extended time (complete unit in one day)</a:t>
            </a:r>
          </a:p>
          <a:p>
            <a:pPr lvl="1">
              <a:buFont typeface="Wingdings" panose="05000000000000000000" pitchFamily="2" charset="2"/>
              <a:buChar char="§"/>
            </a:pPr>
            <a:r>
              <a:rPr lang="en-US" sz="2100" dirty="0">
                <a:solidFill>
                  <a:srgbClr val="000000"/>
                </a:solidFill>
              </a:rPr>
              <a:t>Must balance testing time with loss of instructional time</a:t>
            </a:r>
          </a:p>
          <a:p>
            <a:pPr lvl="1">
              <a:buFont typeface="Wingdings" panose="05000000000000000000" pitchFamily="2" charset="2"/>
              <a:buChar char="§"/>
            </a:pPr>
            <a:r>
              <a:rPr lang="en-US" sz="2100" dirty="0">
                <a:solidFill>
                  <a:srgbClr val="000000"/>
                </a:solidFill>
              </a:rPr>
              <a:t>Test fatigue </a:t>
            </a:r>
          </a:p>
          <a:p>
            <a:endParaRPr lang="en-US" dirty="0">
              <a:solidFill>
                <a:srgbClr val="000000"/>
              </a:solidFill>
            </a:endParaRPr>
          </a:p>
          <a:p>
            <a:endParaRPr lang="en-US" dirty="0">
              <a:solidFill>
                <a:srgbClr val="000000"/>
              </a:solidFill>
            </a:endParaRPr>
          </a:p>
          <a:p>
            <a:pPr marL="34290" indent="0">
              <a:buFont typeface="Arial" panose="020B0604020202020204" pitchFamily="34" charset="0"/>
              <a:buNone/>
            </a:pPr>
            <a:endParaRPr lang="en-US" dirty="0">
              <a:solidFill>
                <a:srgbClr val="000000"/>
              </a:solidFill>
            </a:endParaRPr>
          </a:p>
          <a:p>
            <a:pPr marL="34290" indent="0">
              <a:buFont typeface="Arial" panose="020B0604020202020204" pitchFamily="34" charset="0"/>
              <a:buNone/>
            </a:pP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85473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8D2C-023F-955D-53FB-AEA4D764B018}"/>
              </a:ext>
            </a:extLst>
          </p:cNvPr>
          <p:cNvSpPr>
            <a:spLocks noGrp="1"/>
          </p:cNvSpPr>
          <p:nvPr>
            <p:ph type="title"/>
          </p:nvPr>
        </p:nvSpPr>
        <p:spPr/>
        <p:txBody>
          <a:bodyPr/>
          <a:lstStyle/>
          <a:p>
            <a:r>
              <a:rPr lang="en-US" sz="2800" dirty="0"/>
              <a:t>Accommodations</a:t>
            </a:r>
            <a:br>
              <a:rPr lang="en-US" sz="2800" dirty="0"/>
            </a:br>
            <a:r>
              <a:rPr lang="en-US" sz="2800" dirty="0"/>
              <a:t>Students Identified as NEP/LEP*</a:t>
            </a:r>
          </a:p>
        </p:txBody>
      </p:sp>
      <p:sp>
        <p:nvSpPr>
          <p:cNvPr id="5" name="Content Placeholder 1">
            <a:extLst>
              <a:ext uri="{FF2B5EF4-FFF2-40B4-BE49-F238E27FC236}">
                <a16:creationId xmlns:a16="http://schemas.microsoft.com/office/drawing/2014/main" id="{D4315A7D-CE6E-8132-74AE-A65ACE769DD9}"/>
              </a:ext>
            </a:extLst>
          </p:cNvPr>
          <p:cNvSpPr txBox="1">
            <a:spLocks/>
          </p:cNvSpPr>
          <p:nvPr/>
        </p:nvSpPr>
        <p:spPr>
          <a:xfrm>
            <a:off x="311700" y="846401"/>
            <a:ext cx="8311305" cy="34969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t>Time-and-a-half </a:t>
            </a:r>
          </a:p>
          <a:p>
            <a:pPr>
              <a:buFont typeface="Wingdings" panose="05000000000000000000" pitchFamily="2" charset="2"/>
              <a:buChar char="§"/>
            </a:pPr>
            <a:r>
              <a:rPr lang="en-US" sz="1800" dirty="0"/>
              <a:t>General administration directions read aloud/repeated/clarified in primary or home language (Translated “SAY” directions)</a:t>
            </a:r>
          </a:p>
          <a:p>
            <a:pPr>
              <a:buFont typeface="Wingdings" panose="05000000000000000000" pitchFamily="2" charset="2"/>
              <a:buChar char="§"/>
            </a:pPr>
            <a:r>
              <a:rPr lang="en-US" sz="1800" dirty="0"/>
              <a:t>Word-to-Word glossary (Math, Science, and Social Studies)</a:t>
            </a:r>
          </a:p>
          <a:p>
            <a:pPr>
              <a:buFont typeface="Wingdings" panose="05000000000000000000" pitchFamily="2" charset="2"/>
              <a:buChar char="§"/>
            </a:pPr>
            <a:r>
              <a:rPr lang="en-US" sz="1800" dirty="0"/>
              <a:t>Word prediction (Math, Science, and Social Studies)</a:t>
            </a:r>
          </a:p>
          <a:p>
            <a:pPr>
              <a:buFont typeface="Wingdings" panose="05000000000000000000" pitchFamily="2" charset="2"/>
              <a:buChar char="§"/>
            </a:pPr>
            <a:r>
              <a:rPr lang="en-US" sz="1800" dirty="0"/>
              <a:t>Spanish </a:t>
            </a:r>
            <a:r>
              <a:rPr lang="en-US" sz="1800" dirty="0" err="1"/>
              <a:t>transadaptation</a:t>
            </a:r>
            <a:r>
              <a:rPr lang="en-US" sz="1800" dirty="0"/>
              <a:t>** (Math, Science, and Social Studies)</a:t>
            </a:r>
          </a:p>
          <a:p>
            <a:pPr>
              <a:buFont typeface="Wingdings" panose="05000000000000000000" pitchFamily="2" charset="2"/>
              <a:buChar char="§"/>
            </a:pPr>
            <a:r>
              <a:rPr lang="en-US" sz="1800" dirty="0"/>
              <a:t>Auditory Presentation (Math, Science, and Social Studies)</a:t>
            </a:r>
          </a:p>
          <a:p>
            <a:pPr lvl="1">
              <a:buFont typeface="Wingdings" panose="05000000000000000000" pitchFamily="2" charset="2"/>
              <a:buChar char="§"/>
            </a:pPr>
            <a:r>
              <a:rPr lang="en-US" sz="1800" dirty="0"/>
              <a:t>CBT Text-to-speech in Spanish</a:t>
            </a:r>
          </a:p>
          <a:p>
            <a:pPr lvl="1">
              <a:buFont typeface="Wingdings" panose="05000000000000000000" pitchFamily="2" charset="2"/>
              <a:buChar char="§"/>
            </a:pPr>
            <a:r>
              <a:rPr lang="en-US" sz="1800" dirty="0"/>
              <a:t>PBT Script: Reader in Spanish</a:t>
            </a:r>
          </a:p>
          <a:p>
            <a:pPr lvl="1">
              <a:buFont typeface="Wingdings" panose="05000000000000000000" pitchFamily="2" charset="2"/>
              <a:buChar char="§"/>
            </a:pPr>
            <a:r>
              <a:rPr lang="en-US" sz="1800" dirty="0"/>
              <a:t>CBT/PBT Script: Reader in primary/home language </a:t>
            </a:r>
            <a:r>
              <a:rPr lang="en-US" sz="1800" i="1" dirty="0"/>
              <a:t>other than </a:t>
            </a:r>
            <a:r>
              <a:rPr lang="en-US" sz="1800" dirty="0"/>
              <a:t>Spanish</a:t>
            </a:r>
          </a:p>
        </p:txBody>
      </p:sp>
      <p:sp>
        <p:nvSpPr>
          <p:cNvPr id="6" name="Content Placeholder 1">
            <a:extLst>
              <a:ext uri="{FF2B5EF4-FFF2-40B4-BE49-F238E27FC236}">
                <a16:creationId xmlns:a16="http://schemas.microsoft.com/office/drawing/2014/main" id="{14D18E6D-948B-9EB2-1266-02FBD8006DE3}"/>
              </a:ext>
            </a:extLst>
          </p:cNvPr>
          <p:cNvSpPr txBox="1">
            <a:spLocks/>
          </p:cNvSpPr>
          <p:nvPr/>
        </p:nvSpPr>
        <p:spPr>
          <a:xfrm>
            <a:off x="724598" y="4025628"/>
            <a:ext cx="8311305" cy="1104653"/>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Font typeface="Arial" panose="020B0604020202020204" pitchFamily="34" charset="0"/>
              <a:buNone/>
            </a:pPr>
            <a:endParaRPr lang="en-US" sz="1500" dirty="0"/>
          </a:p>
          <a:p>
            <a:pPr marL="34290" indent="0">
              <a:buFont typeface="Arial" panose="020B0604020202020204" pitchFamily="34" charset="0"/>
              <a:buNone/>
            </a:pPr>
            <a:r>
              <a:rPr lang="en-US" sz="1800" b="1" dirty="0">
                <a:solidFill>
                  <a:srgbClr val="000000"/>
                </a:solidFill>
              </a:rPr>
              <a:t>  *</a:t>
            </a:r>
            <a:r>
              <a:rPr lang="en-US" sz="1725" b="1" dirty="0">
                <a:solidFill>
                  <a:srgbClr val="000000"/>
                </a:solidFill>
              </a:rPr>
              <a:t>Non English proficient (NEP)/Limited English proficient (LEP)</a:t>
            </a:r>
          </a:p>
          <a:p>
            <a:pPr marL="34290" indent="0">
              <a:buFont typeface="Arial" panose="020B0604020202020204" pitchFamily="34" charset="0"/>
              <a:buNone/>
            </a:pPr>
            <a:r>
              <a:rPr lang="en-US" sz="1725" b="1" dirty="0">
                <a:solidFill>
                  <a:srgbClr val="000000"/>
                </a:solidFill>
              </a:rPr>
              <a:t>  *See Section 6 of the Procedures Manual for eligibility guidelines</a:t>
            </a:r>
          </a:p>
          <a:p>
            <a:pPr marL="34290" indent="0">
              <a:buFont typeface="Arial" panose="020B0604020202020204" pitchFamily="34" charset="0"/>
              <a:buNone/>
            </a:pPr>
            <a:r>
              <a:rPr lang="en-US" sz="1725" b="1" dirty="0">
                <a:solidFill>
                  <a:srgbClr val="000000"/>
                </a:solidFill>
              </a:rPr>
              <a:t>**</a:t>
            </a:r>
            <a:r>
              <a:rPr lang="en-US" sz="1725" b="1" dirty="0" err="1">
                <a:solidFill>
                  <a:srgbClr val="000000"/>
                </a:solidFill>
              </a:rPr>
              <a:t>Transadaptation</a:t>
            </a:r>
            <a:r>
              <a:rPr lang="en-US" sz="1725" b="1" dirty="0">
                <a:solidFill>
                  <a:srgbClr val="000000"/>
                </a:solidFill>
              </a:rPr>
              <a:t> – translated in a culturally and linguistically responsive way</a:t>
            </a:r>
          </a:p>
        </p:txBody>
      </p:sp>
    </p:spTree>
    <p:extLst>
      <p:ext uri="{BB962C8B-B14F-4D97-AF65-F5344CB8AC3E}">
        <p14:creationId xmlns:p14="http://schemas.microsoft.com/office/powerpoint/2010/main" val="3650622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3C7C-B204-B8B8-4F65-2AA826B4EF79}"/>
              </a:ext>
            </a:extLst>
          </p:cNvPr>
          <p:cNvSpPr>
            <a:spLocks noGrp="1"/>
          </p:cNvSpPr>
          <p:nvPr>
            <p:ph type="title"/>
          </p:nvPr>
        </p:nvSpPr>
        <p:spPr/>
        <p:txBody>
          <a:bodyPr/>
          <a:lstStyle/>
          <a:p>
            <a:r>
              <a:rPr lang="en-US" sz="2800" dirty="0"/>
              <a:t>Spanish Language Accommodation </a:t>
            </a:r>
            <a:br>
              <a:rPr lang="en-US" sz="2800" dirty="0"/>
            </a:br>
            <a:r>
              <a:rPr lang="en-US" sz="2800" dirty="0"/>
              <a:t>for ELA = CSLA</a:t>
            </a:r>
          </a:p>
        </p:txBody>
      </p:sp>
      <p:sp>
        <p:nvSpPr>
          <p:cNvPr id="5" name="Content Placeholder 1">
            <a:extLst>
              <a:ext uri="{FF2B5EF4-FFF2-40B4-BE49-F238E27FC236}">
                <a16:creationId xmlns:a16="http://schemas.microsoft.com/office/drawing/2014/main" id="{75364359-EFE9-FEE6-B008-D7CEA93B0E2C}"/>
              </a:ext>
            </a:extLst>
          </p:cNvPr>
          <p:cNvSpPr txBox="1">
            <a:spLocks/>
          </p:cNvSpPr>
          <p:nvPr/>
        </p:nvSpPr>
        <p:spPr>
          <a:xfrm>
            <a:off x="258837" y="802758"/>
            <a:ext cx="8720358" cy="3785191"/>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2100" dirty="0">
                <a:solidFill>
                  <a:srgbClr val="000000"/>
                </a:solidFill>
              </a:rPr>
              <a:t>CSLA is an accommodated form for ELA</a:t>
            </a:r>
          </a:p>
          <a:p>
            <a:pPr lvl="1">
              <a:lnSpc>
                <a:spcPct val="120000"/>
              </a:lnSpc>
              <a:buFont typeface="Wingdings" panose="05000000000000000000" pitchFamily="2" charset="2"/>
              <a:buChar char="§"/>
            </a:pPr>
            <a:r>
              <a:rPr lang="en-US" sz="2100" dirty="0">
                <a:solidFill>
                  <a:srgbClr val="000000"/>
                </a:solidFill>
              </a:rPr>
              <a:t>Qualifying students have a language proficiency status of NEP or LEP and are in grades 3 and 4</a:t>
            </a:r>
          </a:p>
          <a:p>
            <a:pPr lvl="1">
              <a:lnSpc>
                <a:spcPct val="120000"/>
              </a:lnSpc>
              <a:buFont typeface="Wingdings" panose="05000000000000000000" pitchFamily="2" charset="2"/>
              <a:buChar char="§"/>
            </a:pPr>
            <a:r>
              <a:rPr lang="en-US" sz="2100" dirty="0">
                <a:solidFill>
                  <a:srgbClr val="000000"/>
                </a:solidFill>
              </a:rPr>
              <a:t>Students have received instruction in Spanish within the past 9 months </a:t>
            </a:r>
          </a:p>
          <a:p>
            <a:pPr lvl="2">
              <a:lnSpc>
                <a:spcPct val="120000"/>
              </a:lnSpc>
              <a:buFont typeface="Wingdings" panose="05000000000000000000" pitchFamily="2" charset="2"/>
              <a:buChar char="§"/>
            </a:pPr>
            <a:r>
              <a:rPr lang="en-US" sz="2100" dirty="0">
                <a:solidFill>
                  <a:srgbClr val="000000"/>
                </a:solidFill>
              </a:rPr>
              <a:t>Eligibility guidelines posted at </a:t>
            </a:r>
            <a:r>
              <a:rPr lang="en-US" sz="2100" dirty="0">
                <a:solidFill>
                  <a:srgbClr val="000000"/>
                </a:solidFill>
                <a:hlinkClick r:id="rId2"/>
              </a:rPr>
              <a:t>Colorado Spanish Language Arts </a:t>
            </a:r>
            <a:endParaRPr lang="en-US" sz="2100" dirty="0">
              <a:solidFill>
                <a:srgbClr val="000000"/>
              </a:solidFill>
            </a:endParaRPr>
          </a:p>
          <a:p>
            <a:pPr lvl="1">
              <a:lnSpc>
                <a:spcPct val="120000"/>
              </a:lnSpc>
              <a:buFont typeface="Wingdings" panose="05000000000000000000" pitchFamily="2" charset="2"/>
              <a:buChar char="§"/>
            </a:pPr>
            <a:r>
              <a:rPr lang="en-US" sz="2100" dirty="0"/>
              <a:t>Paper-based</a:t>
            </a:r>
          </a:p>
          <a:p>
            <a:pPr>
              <a:lnSpc>
                <a:spcPct val="120000"/>
              </a:lnSpc>
              <a:buFont typeface="Wingdings" panose="05000000000000000000" pitchFamily="2" charset="2"/>
              <a:buChar char="§"/>
            </a:pPr>
            <a:r>
              <a:rPr lang="en-US" sz="2100" dirty="0"/>
              <a:t>Accommodations available on CSLA for students who have an IEP/504</a:t>
            </a:r>
          </a:p>
          <a:p>
            <a:pPr lvl="1">
              <a:lnSpc>
                <a:spcPct val="120000"/>
              </a:lnSpc>
              <a:buFont typeface="Wingdings" panose="05000000000000000000" pitchFamily="2" charset="2"/>
              <a:buChar char="§"/>
            </a:pPr>
            <a:r>
              <a:rPr lang="en-US" sz="2100" dirty="0"/>
              <a:t>Scribe and Large Print </a:t>
            </a:r>
          </a:p>
          <a:p>
            <a:pPr lvl="2">
              <a:lnSpc>
                <a:spcPct val="120000"/>
              </a:lnSpc>
              <a:buFont typeface="Wingdings" panose="05000000000000000000" pitchFamily="2" charset="2"/>
              <a:buChar char="§"/>
            </a:pPr>
            <a:r>
              <a:rPr lang="en-US" sz="2100" dirty="0"/>
              <a:t>Scribe for CSLA Constructed Response requires an approved UAR</a:t>
            </a:r>
          </a:p>
          <a:p>
            <a:pPr lvl="2">
              <a:lnSpc>
                <a:spcPct val="120000"/>
              </a:lnSpc>
              <a:buFont typeface="Wingdings" panose="05000000000000000000" pitchFamily="2" charset="2"/>
              <a:buChar char="§"/>
            </a:pPr>
            <a:r>
              <a:rPr lang="en-US" sz="2100" dirty="0"/>
              <a:t>Data MUST be from a literacy test in Spanish</a:t>
            </a:r>
          </a:p>
          <a:p>
            <a:pPr lvl="2"/>
            <a:endParaRPr lang="en-US" sz="1650" dirty="0">
              <a:solidFill>
                <a:srgbClr val="EF7521"/>
              </a:solidFill>
            </a:endParaRPr>
          </a:p>
          <a:p>
            <a:pPr lvl="2"/>
            <a:endParaRPr lang="en-US" sz="1650" dirty="0">
              <a:solidFill>
                <a:srgbClr val="EF7521"/>
              </a:solidFill>
            </a:endParaRPr>
          </a:p>
          <a:p>
            <a:pPr marL="342900" lvl="1" indent="0">
              <a:buFont typeface="Arial" panose="020B0604020202020204" pitchFamily="34" charset="0"/>
              <a:buNone/>
            </a:pPr>
            <a:endParaRPr lang="en-US" dirty="0"/>
          </a:p>
          <a:p>
            <a:pPr lvl="1"/>
            <a:endParaRPr lang="en-US" dirty="0"/>
          </a:p>
        </p:txBody>
      </p:sp>
    </p:spTree>
    <p:extLst>
      <p:ext uri="{BB962C8B-B14F-4D97-AF65-F5344CB8AC3E}">
        <p14:creationId xmlns:p14="http://schemas.microsoft.com/office/powerpoint/2010/main" val="3286688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CB0B-4FB5-C245-A9C5-F87F2376BF69}"/>
              </a:ext>
            </a:extLst>
          </p:cNvPr>
          <p:cNvSpPr>
            <a:spLocks noGrp="1"/>
          </p:cNvSpPr>
          <p:nvPr>
            <p:ph type="title"/>
          </p:nvPr>
        </p:nvSpPr>
        <p:spPr/>
        <p:txBody>
          <a:bodyPr/>
          <a:lstStyle/>
          <a:p>
            <a:r>
              <a:rPr lang="en-US" sz="2800" dirty="0"/>
              <a:t>Getting Familiar with Practice Resources</a:t>
            </a:r>
          </a:p>
        </p:txBody>
      </p:sp>
      <p:sp>
        <p:nvSpPr>
          <p:cNvPr id="5" name="Content Placeholder 2">
            <a:extLst>
              <a:ext uri="{FF2B5EF4-FFF2-40B4-BE49-F238E27FC236}">
                <a16:creationId xmlns:a16="http://schemas.microsoft.com/office/drawing/2014/main" id="{D446C28D-9A79-3B6B-C01B-790885A4C98A}"/>
              </a:ext>
            </a:extLst>
          </p:cNvPr>
          <p:cNvSpPr txBox="1">
            <a:spLocks/>
          </p:cNvSpPr>
          <p:nvPr/>
        </p:nvSpPr>
        <p:spPr>
          <a:xfrm>
            <a:off x="311700" y="846400"/>
            <a:ext cx="8194347" cy="419199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b="1" dirty="0">
                <a:latin typeface="Calibri" panose="020F0502020204030204" pitchFamily="34" charset="0"/>
              </a:rPr>
              <a:t>Colorado Practice Resources (CPRs)</a:t>
            </a:r>
          </a:p>
          <a:p>
            <a:pPr>
              <a:buFont typeface="Wingdings" panose="05000000000000000000" pitchFamily="2" charset="2"/>
              <a:buChar char="§"/>
            </a:pPr>
            <a:r>
              <a:rPr lang="en-US" sz="1800" dirty="0">
                <a:latin typeface="Calibri" panose="020F0502020204030204" pitchFamily="34" charset="0"/>
              </a:rPr>
              <a:t>Familiarize students with the assessment platform</a:t>
            </a:r>
          </a:p>
          <a:p>
            <a:pPr marL="342900" lvl="1">
              <a:buFont typeface="Wingdings" panose="05000000000000000000" pitchFamily="2" charset="2"/>
              <a:buChar char="§"/>
            </a:pPr>
            <a:r>
              <a:rPr lang="en-US" sz="1800" dirty="0">
                <a:latin typeface="Calibri" panose="020F0502020204030204" pitchFamily="34" charset="0"/>
              </a:rPr>
              <a:t>Item types</a:t>
            </a:r>
          </a:p>
          <a:p>
            <a:pPr marL="342900" lvl="1">
              <a:buFont typeface="Wingdings" panose="05000000000000000000" pitchFamily="2" charset="2"/>
              <a:buChar char="§"/>
            </a:pPr>
            <a:r>
              <a:rPr lang="en-US" sz="1800" dirty="0">
                <a:latin typeface="Calibri" panose="020F0502020204030204" pitchFamily="34" charset="0"/>
              </a:rPr>
              <a:t>Examples</a:t>
            </a:r>
          </a:p>
          <a:p>
            <a:pPr marL="342900" lvl="1">
              <a:buFont typeface="Wingdings" panose="05000000000000000000" pitchFamily="2" charset="2"/>
              <a:buChar char="§"/>
            </a:pPr>
            <a:r>
              <a:rPr lang="en-US" sz="1800" dirty="0">
                <a:latin typeface="Calibri" panose="020F0502020204030204" pitchFamily="34" charset="0"/>
              </a:rPr>
              <a:t>Scoring information</a:t>
            </a:r>
          </a:p>
          <a:p>
            <a:pPr marL="342900" lvl="1">
              <a:buFont typeface="Wingdings" panose="05000000000000000000" pitchFamily="2" charset="2"/>
              <a:buChar char="§"/>
            </a:pPr>
            <a:r>
              <a:rPr lang="en-US" sz="1800" dirty="0">
                <a:latin typeface="Calibri" panose="020F0502020204030204" pitchFamily="34" charset="0"/>
              </a:rPr>
              <a:t>Accommodation/accessibility feature compatibility</a:t>
            </a:r>
          </a:p>
          <a:p>
            <a:pPr marL="342900" lvl="1">
              <a:buFont typeface="Wingdings" panose="05000000000000000000" pitchFamily="2" charset="2"/>
              <a:buChar char="§"/>
            </a:pPr>
            <a:endParaRPr lang="en-US" sz="800" dirty="0">
              <a:latin typeface="Calibri" panose="020F0502020204030204" pitchFamily="34" charset="0"/>
            </a:endParaRPr>
          </a:p>
          <a:p>
            <a:pPr>
              <a:buFont typeface="Wingdings" panose="05000000000000000000" pitchFamily="2" charset="2"/>
              <a:buChar char="§"/>
            </a:pPr>
            <a:r>
              <a:rPr lang="en-US" sz="1800" dirty="0">
                <a:latin typeface="Calibri" panose="020F0502020204030204" pitchFamily="34" charset="0"/>
              </a:rPr>
              <a:t>CPRs access through the </a:t>
            </a:r>
            <a:r>
              <a:rPr lang="en-US" sz="1800" u="sng" dirty="0">
                <a:latin typeface="Calibri" panose="020F0502020204030204" pitchFamily="34" charset="0"/>
                <a:hlinkClick r:id="rId2"/>
              </a:rPr>
              <a:t>Colorado Practice Resources</a:t>
            </a:r>
            <a:r>
              <a:rPr lang="en-US" sz="1800" u="sng" dirty="0">
                <a:latin typeface="Calibri" panose="020F0502020204030204" pitchFamily="34" charset="0"/>
              </a:rPr>
              <a:t> </a:t>
            </a:r>
          </a:p>
          <a:p>
            <a:pPr>
              <a:buFont typeface="Wingdings" panose="05000000000000000000" pitchFamily="2" charset="2"/>
              <a:buChar char="§"/>
            </a:pPr>
            <a:endParaRPr lang="en-US" sz="800" u="sng" dirty="0">
              <a:latin typeface="Calibri" panose="020F0502020204030204" pitchFamily="34" charset="0"/>
            </a:endParaRPr>
          </a:p>
          <a:p>
            <a:pPr>
              <a:buFont typeface="Wingdings" panose="05000000000000000000" pitchFamily="2" charset="2"/>
              <a:buChar char="§"/>
            </a:pPr>
            <a:r>
              <a:rPr lang="en-US" sz="1800" dirty="0">
                <a:latin typeface="Calibri" panose="020F0502020204030204" pitchFamily="34" charset="0"/>
              </a:rPr>
              <a:t>AT CPR form is accessed through the </a:t>
            </a:r>
            <a:r>
              <a:rPr lang="en-US" sz="1800" dirty="0" err="1">
                <a:latin typeface="Calibri" panose="020F0502020204030204" pitchFamily="34" charset="0"/>
              </a:rPr>
              <a:t>PearsonAccess</a:t>
            </a:r>
            <a:r>
              <a:rPr lang="en-US" sz="1800" baseline="30000" dirty="0" err="1">
                <a:latin typeface="Calibri" panose="020F0502020204030204" pitchFamily="34" charset="0"/>
              </a:rPr>
              <a:t>next</a:t>
            </a:r>
            <a:r>
              <a:rPr lang="en-US" sz="1800" dirty="0">
                <a:latin typeface="Calibri" panose="020F0502020204030204" pitchFamily="34" charset="0"/>
              </a:rPr>
              <a:t> Training Site</a:t>
            </a:r>
          </a:p>
        </p:txBody>
      </p:sp>
    </p:spTree>
    <p:extLst>
      <p:ext uri="{BB962C8B-B14F-4D97-AF65-F5344CB8AC3E}">
        <p14:creationId xmlns:p14="http://schemas.microsoft.com/office/powerpoint/2010/main" val="3351252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168E-67D1-F07B-7809-F7F06397C9B0}"/>
              </a:ext>
            </a:extLst>
          </p:cNvPr>
          <p:cNvSpPr>
            <a:spLocks noGrp="1"/>
          </p:cNvSpPr>
          <p:nvPr>
            <p:ph type="title"/>
          </p:nvPr>
        </p:nvSpPr>
        <p:spPr/>
        <p:txBody>
          <a:bodyPr/>
          <a:lstStyle/>
          <a:p>
            <a:r>
              <a:rPr lang="en-US" sz="2800" dirty="0"/>
              <a:t>CMAS Braille Practice Resources</a:t>
            </a:r>
          </a:p>
        </p:txBody>
      </p:sp>
      <p:sp>
        <p:nvSpPr>
          <p:cNvPr id="5" name="Content Placeholder 2">
            <a:extLst>
              <a:ext uri="{FF2B5EF4-FFF2-40B4-BE49-F238E27FC236}">
                <a16:creationId xmlns:a16="http://schemas.microsoft.com/office/drawing/2014/main" id="{54C1C4DA-0D6E-7777-370A-DDA1D34DBA13}"/>
              </a:ext>
            </a:extLst>
          </p:cNvPr>
          <p:cNvSpPr txBox="1">
            <a:spLocks/>
          </p:cNvSpPr>
          <p:nvPr/>
        </p:nvSpPr>
        <p:spPr>
          <a:xfrm>
            <a:off x="98794" y="898805"/>
            <a:ext cx="4762312" cy="3480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b="1" dirty="0">
                <a:latin typeface="Calibri" panose="020F0502020204030204" pitchFamily="34" charset="0"/>
              </a:rPr>
              <a:t>CMAS Braille CPRs</a:t>
            </a:r>
          </a:p>
          <a:p>
            <a:pPr marL="0" indent="0">
              <a:buFont typeface="Roboto"/>
              <a:buNone/>
            </a:pPr>
            <a:r>
              <a:rPr lang="en-US" sz="800" b="1" dirty="0">
                <a:latin typeface="Calibri" panose="020F0502020204030204" pitchFamily="34" charset="0"/>
              </a:rPr>
              <a:t> </a:t>
            </a:r>
            <a:endParaRPr lang="en-US" sz="800" dirty="0">
              <a:latin typeface="Calibri" panose="020F0502020204030204" pitchFamily="34" charset="0"/>
            </a:endParaRPr>
          </a:p>
          <a:p>
            <a:pPr>
              <a:buFont typeface="Wingdings" panose="05000000000000000000" pitchFamily="2" charset="2"/>
              <a:buChar char="§"/>
            </a:pPr>
            <a:r>
              <a:rPr lang="en-US" sz="1800" dirty="0">
                <a:latin typeface="Calibri" panose="020F0502020204030204" pitchFamily="34" charset="0"/>
              </a:rPr>
              <a:t>Ensure all students who test using braille code have the opportunity to access practice resources</a:t>
            </a:r>
          </a:p>
          <a:p>
            <a:pPr>
              <a:buFont typeface="Wingdings" panose="05000000000000000000" pitchFamily="2" charset="2"/>
              <a:buChar char="§"/>
            </a:pPr>
            <a:endParaRPr lang="en-US" sz="800" dirty="0">
              <a:latin typeface="Calibri" panose="020F0502020204030204" pitchFamily="34" charset="0"/>
            </a:endParaRPr>
          </a:p>
          <a:p>
            <a:pPr>
              <a:buFont typeface="Wingdings" panose="05000000000000000000" pitchFamily="2" charset="2"/>
              <a:buChar char="§"/>
            </a:pPr>
            <a:r>
              <a:rPr lang="en-US" sz="1800" dirty="0">
                <a:latin typeface="Calibri" panose="020F0502020204030204" pitchFamily="34" charset="0"/>
              </a:rPr>
              <a:t>DACs received an email with an attached spreadsheet</a:t>
            </a:r>
          </a:p>
          <a:p>
            <a:pPr>
              <a:buFont typeface="Wingdings" panose="05000000000000000000" pitchFamily="2" charset="2"/>
              <a:buChar char="§"/>
            </a:pPr>
            <a:endParaRPr lang="en-US" sz="800" dirty="0">
              <a:latin typeface="Calibri" panose="020F0502020204030204" pitchFamily="34" charset="0"/>
            </a:endParaRPr>
          </a:p>
          <a:p>
            <a:pPr marL="744538" lvl="1">
              <a:buFont typeface="Wingdings" panose="05000000000000000000" pitchFamily="2" charset="2"/>
              <a:buChar char="§"/>
              <a:tabLst>
                <a:tab pos="744538" algn="l"/>
              </a:tabLst>
            </a:pPr>
            <a:r>
              <a:rPr lang="en-US" sz="1800" dirty="0">
                <a:latin typeface="Calibri" panose="020F0502020204030204" pitchFamily="34" charset="0"/>
              </a:rPr>
              <a:t>Confirm each student will receive the correct code. Consult with your district's Teacher of the Visually Impaired (TVIs) before submitting the braille CPR order</a:t>
            </a:r>
          </a:p>
        </p:txBody>
      </p:sp>
      <p:sp>
        <p:nvSpPr>
          <p:cNvPr id="6" name="Content Placeholder 2">
            <a:extLst>
              <a:ext uri="{FF2B5EF4-FFF2-40B4-BE49-F238E27FC236}">
                <a16:creationId xmlns:a16="http://schemas.microsoft.com/office/drawing/2014/main" id="{C2C37B02-A0D7-7AD6-1A9E-0954FDDD9523}"/>
              </a:ext>
            </a:extLst>
          </p:cNvPr>
          <p:cNvSpPr txBox="1">
            <a:spLocks/>
          </p:cNvSpPr>
          <p:nvPr/>
        </p:nvSpPr>
        <p:spPr>
          <a:xfrm>
            <a:off x="4861107" y="898805"/>
            <a:ext cx="4282893" cy="3480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b="1" dirty="0">
                <a:latin typeface="Calibri" panose="020F0502020204030204" pitchFamily="34" charset="0"/>
              </a:rPr>
              <a:t>CMAS Braille CPRs</a:t>
            </a:r>
          </a:p>
          <a:p>
            <a:pPr marL="0" indent="0">
              <a:buFont typeface="Roboto"/>
              <a:buNone/>
            </a:pPr>
            <a:r>
              <a:rPr lang="en-US" sz="800" b="1" dirty="0">
                <a:latin typeface="Calibri" panose="020F0502020204030204" pitchFamily="34" charset="0"/>
              </a:rPr>
              <a:t> </a:t>
            </a:r>
            <a:endParaRPr lang="en-US" sz="800" dirty="0">
              <a:latin typeface="Calibri" panose="020F0502020204030204" pitchFamily="34" charset="0"/>
            </a:endParaRPr>
          </a:p>
          <a:p>
            <a:pPr marL="232172" lvl="1">
              <a:lnSpc>
                <a:spcPct val="100000"/>
              </a:lnSpc>
              <a:buFont typeface="Wingdings" panose="05000000000000000000" pitchFamily="2" charset="2"/>
              <a:buChar char="§"/>
            </a:pPr>
            <a:r>
              <a:rPr lang="en-US" sz="1800" dirty="0">
                <a:latin typeface="Calibri" panose="020F0502020204030204" pitchFamily="34" charset="0"/>
              </a:rPr>
              <a:t>ELA and Social Studies</a:t>
            </a:r>
          </a:p>
          <a:p>
            <a:pPr marL="627063" lvl="2">
              <a:lnSpc>
                <a:spcPct val="100000"/>
              </a:lnSpc>
              <a:buFont typeface="Wingdings" panose="05000000000000000000" pitchFamily="2" charset="2"/>
              <a:buChar char="§"/>
            </a:pPr>
            <a:r>
              <a:rPr lang="en-US" sz="1800" dirty="0">
                <a:latin typeface="Calibri" panose="020F0502020204030204" pitchFamily="34" charset="0"/>
              </a:rPr>
              <a:t>UEB</a:t>
            </a:r>
          </a:p>
          <a:p>
            <a:pPr marL="232172" lvl="1">
              <a:buFont typeface="Wingdings" panose="05000000000000000000" pitchFamily="2" charset="2"/>
              <a:buChar char="§"/>
            </a:pPr>
            <a:r>
              <a:rPr lang="en-US" sz="1800" dirty="0">
                <a:latin typeface="Calibri" panose="020F0502020204030204" pitchFamily="34" charset="0"/>
              </a:rPr>
              <a:t>Math and Science</a:t>
            </a:r>
          </a:p>
          <a:p>
            <a:pPr marL="627063" lvl="2">
              <a:buFont typeface="Wingdings" panose="05000000000000000000" pitchFamily="2" charset="2"/>
              <a:buChar char="§"/>
              <a:tabLst>
                <a:tab pos="627063" algn="l"/>
              </a:tabLst>
            </a:pPr>
            <a:r>
              <a:rPr lang="en-US" sz="1800" dirty="0">
                <a:latin typeface="Calibri" panose="020F0502020204030204" pitchFamily="34" charset="0"/>
              </a:rPr>
              <a:t>UEB with Nemeth</a:t>
            </a:r>
          </a:p>
          <a:p>
            <a:pPr marL="627063" lvl="2">
              <a:buFont typeface="Wingdings" panose="05000000000000000000" pitchFamily="2" charset="2"/>
              <a:buChar char="§"/>
              <a:tabLst>
                <a:tab pos="627063" algn="l"/>
              </a:tabLst>
            </a:pPr>
            <a:r>
              <a:rPr lang="en-US" sz="1800" dirty="0">
                <a:latin typeface="Calibri" panose="020F0502020204030204" pitchFamily="34" charset="0"/>
              </a:rPr>
              <a:t>UEB Math/Science (formerly Technical) </a:t>
            </a:r>
          </a:p>
          <a:p>
            <a:pPr marL="0" indent="0">
              <a:buNone/>
            </a:pPr>
            <a:endParaRPr lang="en-US" sz="800" dirty="0">
              <a:latin typeface="Calibri" panose="020F0502020204030204" pitchFamily="34" charset="0"/>
            </a:endParaRPr>
          </a:p>
          <a:p>
            <a:pPr marL="0" indent="0">
              <a:buNone/>
            </a:pPr>
            <a:endParaRPr lang="en-US" sz="800" dirty="0">
              <a:latin typeface="Calibri" panose="020F0502020204030204" pitchFamily="34" charset="0"/>
            </a:endParaRPr>
          </a:p>
          <a:p>
            <a:pPr marL="0" indent="0">
              <a:buNone/>
            </a:pPr>
            <a:r>
              <a:rPr lang="en-US" sz="1800" dirty="0">
                <a:latin typeface="Calibri" panose="020F0502020204030204" pitchFamily="34" charset="0"/>
              </a:rPr>
              <a:t>Orders due to CDE by </a:t>
            </a:r>
            <a:r>
              <a:rPr lang="en-US" sz="1800" b="1" dirty="0">
                <a:solidFill>
                  <a:srgbClr val="488BC9"/>
                </a:solidFill>
                <a:latin typeface="Calibri" panose="020F0502020204030204" pitchFamily="34" charset="0"/>
              </a:rPr>
              <a:t>September 15, 2024</a:t>
            </a:r>
            <a:endParaRPr lang="en-US" sz="1800" dirty="0"/>
          </a:p>
        </p:txBody>
      </p:sp>
    </p:spTree>
    <p:extLst>
      <p:ext uri="{BB962C8B-B14F-4D97-AF65-F5344CB8AC3E}">
        <p14:creationId xmlns:p14="http://schemas.microsoft.com/office/powerpoint/2010/main" val="1404885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5873-380F-7EB2-6719-A466F8F0FEBC}"/>
              </a:ext>
            </a:extLst>
          </p:cNvPr>
          <p:cNvSpPr>
            <a:spLocks noGrp="1"/>
          </p:cNvSpPr>
          <p:nvPr>
            <p:ph type="title"/>
          </p:nvPr>
        </p:nvSpPr>
        <p:spPr/>
        <p:txBody>
          <a:bodyPr/>
          <a:lstStyle/>
          <a:p>
            <a:r>
              <a:rPr lang="en-US" sz="2800" dirty="0"/>
              <a:t>Accommodations Reminders</a:t>
            </a:r>
          </a:p>
        </p:txBody>
      </p:sp>
      <p:sp>
        <p:nvSpPr>
          <p:cNvPr id="5" name="Content Placeholder 1">
            <a:extLst>
              <a:ext uri="{FF2B5EF4-FFF2-40B4-BE49-F238E27FC236}">
                <a16:creationId xmlns:a16="http://schemas.microsoft.com/office/drawing/2014/main" id="{496488A2-1740-D748-1DA1-FD6B3090CB27}"/>
              </a:ext>
            </a:extLst>
          </p:cNvPr>
          <p:cNvSpPr txBox="1">
            <a:spLocks/>
          </p:cNvSpPr>
          <p:nvPr/>
        </p:nvSpPr>
        <p:spPr>
          <a:xfrm>
            <a:off x="221049" y="780622"/>
            <a:ext cx="8399614" cy="40073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rPr>
              <a:t>Accommodations</a:t>
            </a:r>
          </a:p>
          <a:p>
            <a:pPr lvl="1">
              <a:buFont typeface="Wingdings" panose="05000000000000000000" pitchFamily="2" charset="2"/>
              <a:buChar char="§"/>
            </a:pPr>
            <a:r>
              <a:rPr lang="en-US" sz="1800" dirty="0">
                <a:solidFill>
                  <a:srgbClr val="000000"/>
                </a:solidFill>
              </a:rPr>
              <a:t>Students must have an active IEP/504 or be in an LIEP</a:t>
            </a:r>
          </a:p>
          <a:p>
            <a:pPr lvl="1">
              <a:buFont typeface="Wingdings" panose="05000000000000000000" pitchFamily="2" charset="2"/>
              <a:buChar char="§"/>
            </a:pPr>
            <a:r>
              <a:rPr lang="en-US" sz="1800" dirty="0">
                <a:solidFill>
                  <a:srgbClr val="000000"/>
                </a:solidFill>
              </a:rPr>
              <a:t>There should be a documented connection between the student’s disability or language proficiency and the ability to access the test</a:t>
            </a:r>
          </a:p>
          <a:p>
            <a:pPr lvl="1">
              <a:buFont typeface="Wingdings" panose="05000000000000000000" pitchFamily="2" charset="2"/>
              <a:buChar char="§"/>
            </a:pPr>
            <a:r>
              <a:rPr lang="en-US" sz="1800" dirty="0">
                <a:solidFill>
                  <a:srgbClr val="000000"/>
                </a:solidFill>
              </a:rPr>
              <a:t>Students must use the accommodation during classroom instruction and assessment on a regular basis</a:t>
            </a:r>
          </a:p>
          <a:p>
            <a:pPr lvl="2">
              <a:buFont typeface="Wingdings" panose="05000000000000000000" pitchFamily="2" charset="2"/>
              <a:buChar char="§"/>
            </a:pPr>
            <a:r>
              <a:rPr lang="en-US" sz="1800" dirty="0">
                <a:solidFill>
                  <a:srgbClr val="000000"/>
                </a:solidFill>
              </a:rPr>
              <a:t>Students should be receiving instruction to improve independence of access and mitigate the issue</a:t>
            </a:r>
          </a:p>
          <a:p>
            <a:pPr lvl="2">
              <a:buFont typeface="Wingdings" panose="05000000000000000000" pitchFamily="2" charset="2"/>
              <a:buChar char="§"/>
            </a:pPr>
            <a:r>
              <a:rPr lang="en-US" sz="1800" dirty="0">
                <a:solidFill>
                  <a:srgbClr val="000000"/>
                </a:solidFill>
              </a:rPr>
              <a:t>Student’s IEP must indicate the need for the accommodation</a:t>
            </a:r>
          </a:p>
          <a:p>
            <a:pPr lvl="1">
              <a:buFont typeface="Wingdings" panose="05000000000000000000" pitchFamily="2" charset="2"/>
              <a:buChar char="§"/>
            </a:pPr>
            <a:r>
              <a:rPr lang="en-US" sz="1800" dirty="0">
                <a:solidFill>
                  <a:srgbClr val="000000"/>
                </a:solidFill>
              </a:rPr>
              <a:t>Students should not use the accommodation for the first time on the day of the test</a:t>
            </a:r>
          </a:p>
          <a:p>
            <a:pPr lvl="1">
              <a:buFont typeface="Wingdings" panose="05000000000000000000" pitchFamily="2" charset="2"/>
              <a:buChar char="§"/>
            </a:pPr>
            <a:r>
              <a:rPr lang="en-US" sz="1800" dirty="0">
                <a:solidFill>
                  <a:srgbClr val="000000"/>
                </a:solidFill>
              </a:rPr>
              <a:t>Students should be practiced and efficient in the accommodations they are assigned</a:t>
            </a:r>
          </a:p>
          <a:p>
            <a:pPr lvl="1">
              <a:buFont typeface="Wingdings" panose="05000000000000000000" pitchFamily="2" charset="2"/>
              <a:buChar char="§"/>
            </a:pPr>
            <a:r>
              <a:rPr lang="en-US" sz="1800" b="1" i="1" u="sng" dirty="0">
                <a:solidFill>
                  <a:srgbClr val="000000"/>
                </a:solidFill>
              </a:rPr>
              <a:t>NOT</a:t>
            </a:r>
            <a:r>
              <a:rPr lang="en-US" sz="1800" dirty="0">
                <a:solidFill>
                  <a:srgbClr val="000000"/>
                </a:solidFill>
              </a:rPr>
              <a:t> used for the convenience of staff or schedule</a:t>
            </a:r>
          </a:p>
          <a:p>
            <a:pPr lvl="1"/>
            <a:endParaRPr lang="en-US" sz="1800" dirty="0"/>
          </a:p>
        </p:txBody>
      </p:sp>
    </p:spTree>
    <p:extLst>
      <p:ext uri="{BB962C8B-B14F-4D97-AF65-F5344CB8AC3E}">
        <p14:creationId xmlns:p14="http://schemas.microsoft.com/office/powerpoint/2010/main" val="213636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5123-5443-B6FF-51C7-F8DCFA4AAD3A}"/>
              </a:ext>
            </a:extLst>
          </p:cNvPr>
          <p:cNvSpPr>
            <a:spLocks noGrp="1"/>
          </p:cNvSpPr>
          <p:nvPr>
            <p:ph type="title"/>
          </p:nvPr>
        </p:nvSpPr>
        <p:spPr>
          <a:xfrm>
            <a:off x="311700" y="105100"/>
            <a:ext cx="6286953" cy="741300"/>
          </a:xfrm>
        </p:spPr>
        <p:txBody>
          <a:bodyPr/>
          <a:lstStyle/>
          <a:p>
            <a:r>
              <a:rPr lang="en-US" sz="2800" dirty="0"/>
              <a:t>Colorado Student Data Transparency </a:t>
            </a:r>
            <a:br>
              <a:rPr lang="en-US" sz="2800" dirty="0"/>
            </a:br>
            <a:r>
              <a:rPr lang="en-US" sz="2800" dirty="0"/>
              <a:t>and Security Act</a:t>
            </a:r>
          </a:p>
        </p:txBody>
      </p:sp>
      <p:sp>
        <p:nvSpPr>
          <p:cNvPr id="5" name="Content Placeholder 1">
            <a:extLst>
              <a:ext uri="{FF2B5EF4-FFF2-40B4-BE49-F238E27FC236}">
                <a16:creationId xmlns:a16="http://schemas.microsoft.com/office/drawing/2014/main" id="{2C9CCCCF-DA94-DCD2-DF32-D36ECC80BEF1}"/>
              </a:ext>
            </a:extLst>
          </p:cNvPr>
          <p:cNvSpPr txBox="1">
            <a:spLocks/>
          </p:cNvSpPr>
          <p:nvPr/>
        </p:nvSpPr>
        <p:spPr>
          <a:xfrm>
            <a:off x="366652" y="980115"/>
            <a:ext cx="5938313" cy="345984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“Student personally identifiable information” means information that, alone or in combination, personally identifies an individual student or the student’s parent or family, and that is collected, maintained, generated, or inferred by a public education entity, either directly or through a school service, or by a school service contract provider or school service on-demand provider.  </a:t>
            </a:r>
          </a:p>
          <a:p>
            <a:pPr marL="0" indent="0" algn="r">
              <a:buFont typeface="Roboto"/>
              <a:buNone/>
            </a:pPr>
            <a:r>
              <a:rPr lang="en-US" sz="1200" dirty="0"/>
              <a:t>[22-16-103, C.R.S.]</a:t>
            </a:r>
          </a:p>
          <a:p>
            <a:pPr marL="0" indent="0">
              <a:buFont typeface="Roboto"/>
              <a:buNone/>
            </a:pPr>
            <a:endParaRPr lang="en-US" dirty="0"/>
          </a:p>
          <a:p>
            <a:pPr marL="0" indent="0">
              <a:buFont typeface="Roboto"/>
              <a:buNone/>
            </a:pPr>
            <a:endParaRPr lang="en-US" dirty="0"/>
          </a:p>
        </p:txBody>
      </p:sp>
    </p:spTree>
    <p:extLst>
      <p:ext uri="{BB962C8B-B14F-4D97-AF65-F5344CB8AC3E}">
        <p14:creationId xmlns:p14="http://schemas.microsoft.com/office/powerpoint/2010/main" val="3117851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B48F-00EF-1A5F-ED85-2353AAAEB61E}"/>
              </a:ext>
            </a:extLst>
          </p:cNvPr>
          <p:cNvSpPr>
            <a:spLocks noGrp="1"/>
          </p:cNvSpPr>
          <p:nvPr>
            <p:ph type="title"/>
          </p:nvPr>
        </p:nvSpPr>
        <p:spPr/>
        <p:txBody>
          <a:bodyPr/>
          <a:lstStyle/>
          <a:p>
            <a:r>
              <a:rPr lang="en-US" sz="2800" dirty="0"/>
              <a:t>Emergency Accommodations</a:t>
            </a:r>
          </a:p>
        </p:txBody>
      </p:sp>
      <p:sp>
        <p:nvSpPr>
          <p:cNvPr id="5" name="Content Placeholder 4">
            <a:extLst>
              <a:ext uri="{FF2B5EF4-FFF2-40B4-BE49-F238E27FC236}">
                <a16:creationId xmlns:a16="http://schemas.microsoft.com/office/drawing/2014/main" id="{6D1E3448-D5AF-5AB3-5B88-36CA3753E50B}"/>
              </a:ext>
            </a:extLst>
          </p:cNvPr>
          <p:cNvSpPr txBox="1">
            <a:spLocks/>
          </p:cNvSpPr>
          <p:nvPr/>
        </p:nvSpPr>
        <p:spPr>
          <a:xfrm>
            <a:off x="361613" y="1097757"/>
            <a:ext cx="8261391" cy="305157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342900" indent="-342900">
              <a:buFont typeface="Wingdings" panose="05000000000000000000" pitchFamily="2" charset="2"/>
              <a:buChar char="§"/>
            </a:pPr>
            <a:r>
              <a:rPr lang="en-US" sz="1800" dirty="0">
                <a:solidFill>
                  <a:srgbClr val="000000"/>
                </a:solidFill>
              </a:rPr>
              <a:t>Unexpected and unforeseen circumstances </a:t>
            </a:r>
          </a:p>
          <a:p>
            <a:pPr marL="685800" lvl="1" indent="-342900">
              <a:buFont typeface="Wingdings" panose="05000000000000000000" pitchFamily="2" charset="2"/>
              <a:buChar char="§"/>
            </a:pPr>
            <a:r>
              <a:rPr lang="en-US" sz="1800" dirty="0">
                <a:solidFill>
                  <a:srgbClr val="000000"/>
                </a:solidFill>
              </a:rPr>
              <a:t>Are not documented in an IEP/504 plan or students in the LIEP</a:t>
            </a:r>
            <a:endParaRPr lang="en-US" sz="1800" dirty="0">
              <a:solidFill>
                <a:srgbClr val="000000"/>
              </a:solidFill>
              <a:highlight>
                <a:srgbClr val="FFFF00"/>
              </a:highlight>
            </a:endParaRPr>
          </a:p>
          <a:p>
            <a:pPr marL="685800" lvl="1" indent="-342900">
              <a:buFont typeface="Wingdings" panose="05000000000000000000" pitchFamily="2" charset="2"/>
              <a:buChar char="§"/>
            </a:pPr>
            <a:r>
              <a:rPr lang="en-US" sz="1800" dirty="0">
                <a:solidFill>
                  <a:srgbClr val="000000"/>
                </a:solidFill>
              </a:rPr>
              <a:t>Documentation is maintained at the district level</a:t>
            </a:r>
          </a:p>
          <a:p>
            <a:pPr marL="685800" lvl="1" indent="-342900">
              <a:buFont typeface="Wingdings" panose="05000000000000000000" pitchFamily="2" charset="2"/>
              <a:buChar char="§"/>
            </a:pPr>
            <a:r>
              <a:rPr lang="en-US" sz="1800" dirty="0">
                <a:solidFill>
                  <a:srgbClr val="000000"/>
                </a:solidFill>
              </a:rPr>
              <a:t>Usually Human Scribe</a:t>
            </a:r>
          </a:p>
          <a:p>
            <a:pPr marL="1143000" lvl="2" indent="-342900">
              <a:buFont typeface="Wingdings" panose="05000000000000000000" pitchFamily="2" charset="2"/>
              <a:buChar char="§"/>
            </a:pPr>
            <a:r>
              <a:rPr lang="en-US" sz="1800" dirty="0">
                <a:solidFill>
                  <a:srgbClr val="000000"/>
                </a:solidFill>
              </a:rPr>
              <a:t>Do not use speech-to-text as an emergency accommodation</a:t>
            </a:r>
          </a:p>
          <a:p>
            <a:pPr marL="685800" lvl="1" indent="-342900">
              <a:buFont typeface="Wingdings" panose="05000000000000000000" pitchFamily="2" charset="2"/>
              <a:buChar char="§"/>
            </a:pPr>
            <a:r>
              <a:rPr lang="en-US" sz="1800" dirty="0">
                <a:solidFill>
                  <a:srgbClr val="000000"/>
                </a:solidFill>
              </a:rPr>
              <a:t>CMAS Emergency Accommodation Spreadsheets will be in the CMAS_UAR_2025 folder in Syncplicity. </a:t>
            </a:r>
          </a:p>
          <a:p>
            <a:pPr marL="685800" lvl="1" indent="-342900">
              <a:buFont typeface="Wingdings" panose="05000000000000000000" pitchFamily="2" charset="2"/>
              <a:buChar char="§"/>
            </a:pPr>
            <a:r>
              <a:rPr lang="en-US" sz="1800" dirty="0">
                <a:solidFill>
                  <a:srgbClr val="000000"/>
                </a:solidFill>
              </a:rPr>
              <a:t>If a student receives a concussion during the testing window, contact </a:t>
            </a:r>
            <a:r>
              <a:rPr lang="en-US" sz="1800" dirty="0">
                <a:solidFill>
                  <a:srgbClr val="000000"/>
                </a:solidFill>
                <a:hlinkClick r:id="rId2"/>
              </a:rPr>
              <a:t>Arti Sachdeva</a:t>
            </a:r>
            <a:r>
              <a:rPr lang="en-US" sz="1800" dirty="0">
                <a:solidFill>
                  <a:srgbClr val="000000"/>
                </a:solidFill>
              </a:rPr>
              <a:t> at CDE</a:t>
            </a:r>
          </a:p>
        </p:txBody>
      </p:sp>
    </p:spTree>
    <p:extLst>
      <p:ext uri="{BB962C8B-B14F-4D97-AF65-F5344CB8AC3E}">
        <p14:creationId xmlns:p14="http://schemas.microsoft.com/office/powerpoint/2010/main" val="3733900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E1EC-44CA-3F00-23E3-6458AE07DBB3}"/>
              </a:ext>
            </a:extLst>
          </p:cNvPr>
          <p:cNvSpPr>
            <a:spLocks noGrp="1"/>
          </p:cNvSpPr>
          <p:nvPr>
            <p:ph type="title"/>
          </p:nvPr>
        </p:nvSpPr>
        <p:spPr/>
        <p:txBody>
          <a:bodyPr/>
          <a:lstStyle/>
          <a:p>
            <a:r>
              <a:rPr lang="en-US" sz="2800" dirty="0"/>
              <a:t>CMAS Additional Orders</a:t>
            </a:r>
          </a:p>
        </p:txBody>
      </p:sp>
      <p:sp>
        <p:nvSpPr>
          <p:cNvPr id="5" name="Content Placeholder 1">
            <a:extLst>
              <a:ext uri="{FF2B5EF4-FFF2-40B4-BE49-F238E27FC236}">
                <a16:creationId xmlns:a16="http://schemas.microsoft.com/office/drawing/2014/main" id="{FD4DFD06-6F5B-20A2-C897-60271ED14D6A}"/>
              </a:ext>
            </a:extLst>
          </p:cNvPr>
          <p:cNvSpPr txBox="1">
            <a:spLocks/>
          </p:cNvSpPr>
          <p:nvPr/>
        </p:nvSpPr>
        <p:spPr>
          <a:xfrm>
            <a:off x="67097" y="831651"/>
            <a:ext cx="9076903" cy="35755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b="1" i="1" u="sng" dirty="0">
                <a:solidFill>
                  <a:srgbClr val="000000"/>
                </a:solidFill>
              </a:rPr>
              <a:t>Do not</a:t>
            </a:r>
            <a:r>
              <a:rPr lang="en-US" sz="1800" b="1" dirty="0">
                <a:solidFill>
                  <a:srgbClr val="000000"/>
                </a:solidFill>
              </a:rPr>
              <a:t> </a:t>
            </a:r>
            <a:r>
              <a:rPr lang="en-US" sz="1800" dirty="0">
                <a:solidFill>
                  <a:srgbClr val="000000"/>
                </a:solidFill>
              </a:rPr>
              <a:t>place an additional order (AO) for accommodated materials unless you have an “actual” student registered for that accommodation</a:t>
            </a:r>
          </a:p>
          <a:p>
            <a:pPr lvl="1">
              <a:buFont typeface="Wingdings" panose="05000000000000000000" pitchFamily="2" charset="2"/>
              <a:buChar char="§"/>
            </a:pPr>
            <a:r>
              <a:rPr lang="en-US" sz="1800" dirty="0">
                <a:solidFill>
                  <a:srgbClr val="000000"/>
                </a:solidFill>
              </a:rPr>
              <a:t>AOs will not be approved</a:t>
            </a:r>
          </a:p>
          <a:p>
            <a:pPr lvl="1">
              <a:buFont typeface="Wingdings" panose="05000000000000000000" pitchFamily="2" charset="2"/>
              <a:buChar char="§"/>
            </a:pPr>
            <a:r>
              <a:rPr lang="en-US" sz="1800" dirty="0">
                <a:solidFill>
                  <a:srgbClr val="000000"/>
                </a:solidFill>
              </a:rPr>
              <a:t>Potential for misadministration and/or test security issues</a:t>
            </a:r>
          </a:p>
          <a:p>
            <a:pPr>
              <a:buFont typeface="Wingdings" panose="05000000000000000000" pitchFamily="2" charset="2"/>
              <a:buChar char="§"/>
            </a:pPr>
            <a:r>
              <a:rPr lang="en-US" sz="1800" dirty="0">
                <a:solidFill>
                  <a:srgbClr val="000000"/>
                </a:solidFill>
              </a:rPr>
              <a:t>Braille and Large Print forms must be produced in advance</a:t>
            </a:r>
          </a:p>
          <a:p>
            <a:pPr lvl="1">
              <a:buFont typeface="Wingdings" panose="05000000000000000000" pitchFamily="2" charset="2"/>
              <a:buChar char="§"/>
            </a:pPr>
            <a:r>
              <a:rPr lang="en-US" sz="1800" dirty="0">
                <a:solidFill>
                  <a:srgbClr val="000000"/>
                </a:solidFill>
              </a:rPr>
              <a:t>Ensure the appropriate paper orders are indicated during the initial registration window (</a:t>
            </a:r>
            <a:r>
              <a:rPr lang="en-US" sz="1800" b="1" dirty="0">
                <a:solidFill>
                  <a:schemeClr val="accent1">
                    <a:lumMod val="75000"/>
                  </a:schemeClr>
                </a:solidFill>
              </a:rPr>
              <a:t>January 6 through 24</a:t>
            </a:r>
            <a:r>
              <a:rPr lang="en-US" sz="1800" dirty="0">
                <a:solidFill>
                  <a:srgbClr val="000000"/>
                </a:solidFill>
              </a:rPr>
              <a:t>)</a:t>
            </a:r>
          </a:p>
          <a:p>
            <a:pPr>
              <a:buFont typeface="Wingdings" panose="05000000000000000000" pitchFamily="2" charset="2"/>
              <a:buChar char="§"/>
            </a:pPr>
            <a:r>
              <a:rPr lang="en-US" sz="1800" dirty="0">
                <a:solidFill>
                  <a:srgbClr val="000000"/>
                </a:solidFill>
              </a:rPr>
              <a:t>Orders for all accommodated materials are due during the initial registration window (</a:t>
            </a:r>
            <a:r>
              <a:rPr lang="en-US" sz="1800" b="1" dirty="0">
                <a:solidFill>
                  <a:schemeClr val="accent1">
                    <a:lumMod val="75000"/>
                  </a:schemeClr>
                </a:solidFill>
              </a:rPr>
              <a:t>January 6 through 24</a:t>
            </a:r>
            <a:r>
              <a:rPr lang="en-US" sz="1800" dirty="0">
                <a:solidFill>
                  <a:srgbClr val="000000"/>
                </a:solidFill>
              </a:rPr>
              <a:t>). Specifically, </a:t>
            </a:r>
            <a:r>
              <a:rPr lang="en-US" sz="1800" dirty="0"/>
              <a:t>auditory/signed presentation scripts, CSLA, braille, large print and standard print paper tests (English and Spanish) are ordered during the initial window </a:t>
            </a:r>
            <a:endParaRPr lang="en-US" sz="1800" dirty="0">
              <a:solidFill>
                <a:srgbClr val="000000"/>
              </a:solidFill>
            </a:endParaRPr>
          </a:p>
        </p:txBody>
      </p:sp>
    </p:spTree>
    <p:extLst>
      <p:ext uri="{BB962C8B-B14F-4D97-AF65-F5344CB8AC3E}">
        <p14:creationId xmlns:p14="http://schemas.microsoft.com/office/powerpoint/2010/main" val="1045214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0155DD77-DCA3-B93D-8903-D3D3D32456D3}"/>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dirty="0">
                <a:solidFill>
                  <a:schemeClr val="bg1"/>
                </a:solidFill>
              </a:rPr>
              <a:t>Unique Accommodations</a:t>
            </a:r>
            <a:endParaRPr sz="3600" dirty="0">
              <a:solidFill>
                <a:schemeClr val="bg1"/>
              </a:solidFill>
            </a:endParaRPr>
          </a:p>
        </p:txBody>
      </p:sp>
      <p:pic>
        <p:nvPicPr>
          <p:cNvPr id="5" name="Picture 4" descr="CDE Logo">
            <a:extLst>
              <a:ext uri="{FF2B5EF4-FFF2-40B4-BE49-F238E27FC236}">
                <a16:creationId xmlns:a16="http://schemas.microsoft.com/office/drawing/2014/main" id="{F91CF59C-3BE2-4AB9-499A-EEA6495749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3893492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4040-49E5-BB91-B441-0A87743F4770}"/>
              </a:ext>
            </a:extLst>
          </p:cNvPr>
          <p:cNvSpPr>
            <a:spLocks noGrp="1"/>
          </p:cNvSpPr>
          <p:nvPr>
            <p:ph type="title"/>
          </p:nvPr>
        </p:nvSpPr>
        <p:spPr/>
        <p:txBody>
          <a:bodyPr/>
          <a:lstStyle/>
          <a:p>
            <a:r>
              <a:rPr lang="en-US" sz="2800" dirty="0"/>
              <a:t>Unique Accommodation Requests</a:t>
            </a:r>
          </a:p>
        </p:txBody>
      </p:sp>
      <p:sp>
        <p:nvSpPr>
          <p:cNvPr id="5" name="Content Placeholder 2">
            <a:extLst>
              <a:ext uri="{FF2B5EF4-FFF2-40B4-BE49-F238E27FC236}">
                <a16:creationId xmlns:a16="http://schemas.microsoft.com/office/drawing/2014/main" id="{9C5F2CE4-9EB5-DE26-00EE-21B4AFFEFC3D}"/>
              </a:ext>
            </a:extLst>
          </p:cNvPr>
          <p:cNvSpPr txBox="1">
            <a:spLocks/>
          </p:cNvSpPr>
          <p:nvPr/>
        </p:nvSpPr>
        <p:spPr>
          <a:xfrm>
            <a:off x="216307" y="932953"/>
            <a:ext cx="5915025"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t>Unique Accommodation Requests (UARs)</a:t>
            </a:r>
          </a:p>
          <a:p>
            <a:pPr lvl="1">
              <a:buFont typeface="Wingdings" panose="05000000000000000000" pitchFamily="2" charset="2"/>
              <a:buChar char="§"/>
            </a:pPr>
            <a:r>
              <a:rPr lang="en-US" sz="1800" dirty="0"/>
              <a:t>Special Accommodations</a:t>
            </a:r>
          </a:p>
          <a:p>
            <a:pPr lvl="1">
              <a:buFont typeface="Wingdings" panose="05000000000000000000" pitchFamily="2" charset="2"/>
              <a:buChar char="§"/>
            </a:pPr>
            <a:r>
              <a:rPr lang="en-US" sz="1800" dirty="0"/>
              <a:t>Unique Accommodations Available</a:t>
            </a:r>
          </a:p>
          <a:p>
            <a:pPr lvl="1">
              <a:buFont typeface="Wingdings" panose="05000000000000000000" pitchFamily="2" charset="2"/>
              <a:buChar char="§"/>
            </a:pPr>
            <a:r>
              <a:rPr lang="en-US" sz="1800" dirty="0"/>
              <a:t>Unique Accommodation Requests</a:t>
            </a:r>
          </a:p>
          <a:p>
            <a:pPr lvl="1">
              <a:buFont typeface="Wingdings" panose="05000000000000000000" pitchFamily="2" charset="2"/>
              <a:buChar char="§"/>
            </a:pPr>
            <a:r>
              <a:rPr lang="en-US" sz="1800" dirty="0"/>
              <a:t>UARs: Need to Know</a:t>
            </a:r>
          </a:p>
          <a:p>
            <a:pPr lvl="1">
              <a:buFont typeface="Wingdings" panose="05000000000000000000" pitchFamily="2" charset="2"/>
              <a:buChar char="§"/>
            </a:pPr>
            <a:r>
              <a:rPr lang="en-US" sz="1800" dirty="0"/>
              <a:t>Reminders</a:t>
            </a:r>
          </a:p>
          <a:p>
            <a:endParaRPr lang="en-US" dirty="0"/>
          </a:p>
        </p:txBody>
      </p:sp>
    </p:spTree>
    <p:extLst>
      <p:ext uri="{BB962C8B-B14F-4D97-AF65-F5344CB8AC3E}">
        <p14:creationId xmlns:p14="http://schemas.microsoft.com/office/powerpoint/2010/main" val="2548617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83D2-98A4-4C7D-5EEB-8E97431F8BCC}"/>
              </a:ext>
            </a:extLst>
          </p:cNvPr>
          <p:cNvSpPr>
            <a:spLocks noGrp="1"/>
          </p:cNvSpPr>
          <p:nvPr>
            <p:ph type="title"/>
          </p:nvPr>
        </p:nvSpPr>
        <p:spPr/>
        <p:txBody>
          <a:bodyPr/>
          <a:lstStyle/>
          <a:p>
            <a:r>
              <a:rPr lang="en-US" sz="2800" dirty="0"/>
              <a:t>Special Accommodation Requests for CMAS</a:t>
            </a:r>
          </a:p>
        </p:txBody>
      </p:sp>
      <p:sp>
        <p:nvSpPr>
          <p:cNvPr id="5" name="Content Placeholder 2">
            <a:extLst>
              <a:ext uri="{FF2B5EF4-FFF2-40B4-BE49-F238E27FC236}">
                <a16:creationId xmlns:a16="http://schemas.microsoft.com/office/drawing/2014/main" id="{A2A96CAA-8818-3AA6-F3F5-5E45326CA4DD}"/>
              </a:ext>
            </a:extLst>
          </p:cNvPr>
          <p:cNvSpPr txBox="1">
            <a:spLocks/>
          </p:cNvSpPr>
          <p:nvPr/>
        </p:nvSpPr>
        <p:spPr>
          <a:xfrm>
            <a:off x="113847" y="747651"/>
            <a:ext cx="4851888" cy="3714906"/>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900" dirty="0"/>
              <a:t>A </a:t>
            </a:r>
            <a:r>
              <a:rPr lang="en-US" sz="1900" i="1" u="sng" dirty="0"/>
              <a:t>very limited number</a:t>
            </a:r>
            <a:r>
              <a:rPr lang="en-US" sz="1900" i="1" dirty="0"/>
              <a:t> </a:t>
            </a:r>
            <a:r>
              <a:rPr lang="en-US" sz="1900" dirty="0"/>
              <a:t>of students who meet specific criteria may qualify for special accommodations </a:t>
            </a:r>
          </a:p>
          <a:p>
            <a:pPr marL="771525" lvl="1" indent="-257175">
              <a:lnSpc>
                <a:spcPct val="120000"/>
              </a:lnSpc>
            </a:pPr>
            <a:r>
              <a:rPr lang="en-US" sz="1900" dirty="0"/>
              <a:t>The requested special accommodations must be listed on the IEP/504 and tied to an instructional goal</a:t>
            </a:r>
          </a:p>
          <a:p>
            <a:pPr marL="0" indent="0">
              <a:lnSpc>
                <a:spcPct val="120000"/>
              </a:lnSpc>
              <a:buNone/>
            </a:pPr>
            <a:r>
              <a:rPr lang="en-US" sz="1900" dirty="0"/>
              <a:t>Accommodations for CMAS requiring CDE approval:</a:t>
            </a:r>
          </a:p>
          <a:p>
            <a:pPr marL="657225" lvl="1" indent="-257175">
              <a:lnSpc>
                <a:spcPct val="120000"/>
              </a:lnSpc>
            </a:pPr>
            <a:r>
              <a:rPr lang="en-US" sz="1900" dirty="0"/>
              <a:t>Generative Text</a:t>
            </a:r>
          </a:p>
          <a:p>
            <a:pPr marL="657225" lvl="1" indent="-257175">
              <a:lnSpc>
                <a:spcPct val="120000"/>
              </a:lnSpc>
            </a:pPr>
            <a:r>
              <a:rPr lang="en-US" sz="1900" dirty="0"/>
              <a:t>Any non-standard accommodations	</a:t>
            </a:r>
          </a:p>
          <a:p>
            <a:endParaRPr lang="en-US" sz="1900" dirty="0"/>
          </a:p>
          <a:p>
            <a:pPr>
              <a:spcAft>
                <a:spcPts val="450"/>
              </a:spcAft>
            </a:pPr>
            <a:endParaRPr lang="en-US" sz="1900" dirty="0"/>
          </a:p>
          <a:p>
            <a:endParaRPr lang="en-US" sz="1650" dirty="0"/>
          </a:p>
          <a:p>
            <a:endParaRPr lang="en-US" dirty="0"/>
          </a:p>
        </p:txBody>
      </p:sp>
      <p:sp>
        <p:nvSpPr>
          <p:cNvPr id="7" name="Content Placeholder 2">
            <a:extLst>
              <a:ext uri="{FF2B5EF4-FFF2-40B4-BE49-F238E27FC236}">
                <a16:creationId xmlns:a16="http://schemas.microsoft.com/office/drawing/2014/main" id="{CE6F1879-F479-6798-7039-1A27DA514CBB}"/>
              </a:ext>
            </a:extLst>
          </p:cNvPr>
          <p:cNvSpPr txBox="1">
            <a:spLocks/>
          </p:cNvSpPr>
          <p:nvPr/>
        </p:nvSpPr>
        <p:spPr>
          <a:xfrm>
            <a:off x="4848832" y="747650"/>
            <a:ext cx="4031916" cy="4032897"/>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2300" dirty="0"/>
              <a:t>Students who may qualify must have:</a:t>
            </a:r>
          </a:p>
          <a:p>
            <a:pPr lvl="1">
              <a:lnSpc>
                <a:spcPct val="120000"/>
              </a:lnSpc>
            </a:pPr>
            <a:r>
              <a:rPr lang="en-US" sz="2300" dirty="0"/>
              <a:t>an IEP/504; </a:t>
            </a:r>
          </a:p>
          <a:p>
            <a:pPr lvl="1">
              <a:lnSpc>
                <a:spcPct val="120000"/>
              </a:lnSpc>
            </a:pPr>
            <a:r>
              <a:rPr lang="en-US" sz="2300" dirty="0"/>
              <a:t>a disability that directly connects to their ability to access the test;</a:t>
            </a:r>
          </a:p>
          <a:p>
            <a:pPr lvl="1">
              <a:lnSpc>
                <a:spcPct val="120000"/>
              </a:lnSpc>
            </a:pPr>
            <a:r>
              <a:rPr lang="en-US" sz="2300" dirty="0"/>
              <a:t>documentation that supports the need for the special accommodation.</a:t>
            </a:r>
          </a:p>
          <a:p>
            <a:pPr marL="0" indent="0">
              <a:lnSpc>
                <a:spcPct val="120000"/>
              </a:lnSpc>
              <a:buNone/>
            </a:pPr>
            <a:r>
              <a:rPr lang="en-US" sz="2300" dirty="0"/>
              <a:t>Contact </a:t>
            </a:r>
            <a:r>
              <a:rPr lang="en-US" sz="2300" dirty="0">
                <a:hlinkClick r:id="rId2"/>
              </a:rPr>
              <a:t>Arti Sachdeva</a:t>
            </a:r>
            <a:r>
              <a:rPr lang="en-US" sz="2300" dirty="0"/>
              <a:t> if you have a student who may need a special accommodation for more information.</a:t>
            </a:r>
          </a:p>
          <a:p>
            <a:pPr marL="0" indent="0">
              <a:lnSpc>
                <a:spcPct val="120000"/>
              </a:lnSpc>
              <a:buNone/>
            </a:pPr>
            <a:r>
              <a:rPr lang="en-US" sz="2300" dirty="0"/>
              <a:t>All Special Accommodation Requests for CMAS are due to CDE by </a:t>
            </a:r>
            <a:r>
              <a:rPr lang="en-US" sz="2300" b="1" i="1" u="sng" dirty="0">
                <a:solidFill>
                  <a:schemeClr val="accent1">
                    <a:lumMod val="75000"/>
                  </a:schemeClr>
                </a:solidFill>
              </a:rPr>
              <a:t>December 15</a:t>
            </a:r>
            <a:r>
              <a:rPr lang="en-US" sz="2300" b="1" i="1" u="sng" baseline="30000" dirty="0">
                <a:solidFill>
                  <a:schemeClr val="accent1">
                    <a:lumMod val="75000"/>
                  </a:schemeClr>
                </a:solidFill>
              </a:rPr>
              <a:t>th</a:t>
            </a:r>
            <a:r>
              <a:rPr lang="en-US" sz="2300" b="1" i="1" u="sng" dirty="0">
                <a:solidFill>
                  <a:schemeClr val="accent1">
                    <a:lumMod val="75000"/>
                  </a:schemeClr>
                </a:solidFill>
              </a:rPr>
              <a:t> </a:t>
            </a:r>
            <a:r>
              <a:rPr lang="en-US" sz="2300" b="1" i="1" dirty="0">
                <a:solidFill>
                  <a:schemeClr val="accent1">
                    <a:lumMod val="75000"/>
                  </a:schemeClr>
                </a:solidFill>
              </a:rPr>
              <a:t> </a:t>
            </a:r>
            <a:r>
              <a:rPr lang="en-US" sz="2300" dirty="0"/>
              <a:t>for all students</a:t>
            </a:r>
          </a:p>
          <a:p>
            <a:endParaRPr lang="en-US" dirty="0"/>
          </a:p>
        </p:txBody>
      </p:sp>
      <p:sp>
        <p:nvSpPr>
          <p:cNvPr id="6" name="TextBox 5">
            <a:extLst>
              <a:ext uri="{FF2B5EF4-FFF2-40B4-BE49-F238E27FC236}">
                <a16:creationId xmlns:a16="http://schemas.microsoft.com/office/drawing/2014/main" id="{CA50F839-64FB-DC55-6669-4758C4C3B00F}"/>
              </a:ext>
            </a:extLst>
          </p:cNvPr>
          <p:cNvSpPr txBox="1"/>
          <p:nvPr/>
        </p:nvSpPr>
        <p:spPr>
          <a:xfrm>
            <a:off x="1700464" y="4350081"/>
            <a:ext cx="5281740" cy="584775"/>
          </a:xfrm>
          <a:prstGeom prst="rect">
            <a:avLst/>
          </a:prstGeom>
          <a:solidFill>
            <a:srgbClr val="BC7CE4"/>
          </a:solidFill>
        </p:spPr>
        <p:txBody>
          <a:bodyPr wrap="square" rtlCol="0">
            <a:spAutoFit/>
          </a:bodyPr>
          <a:lstStyle/>
          <a:p>
            <a:pPr algn="ctr"/>
            <a:r>
              <a:rPr lang="en-US" sz="1600" dirty="0"/>
              <a:t>Use of special accommodations without CDE approval may result in an invalidation or score suppression</a:t>
            </a:r>
          </a:p>
        </p:txBody>
      </p:sp>
    </p:spTree>
    <p:extLst>
      <p:ext uri="{BB962C8B-B14F-4D97-AF65-F5344CB8AC3E}">
        <p14:creationId xmlns:p14="http://schemas.microsoft.com/office/powerpoint/2010/main" val="2035643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557F-58B4-809A-2044-68A681321D24}"/>
              </a:ext>
            </a:extLst>
          </p:cNvPr>
          <p:cNvSpPr>
            <a:spLocks noGrp="1"/>
          </p:cNvSpPr>
          <p:nvPr>
            <p:ph type="title"/>
          </p:nvPr>
        </p:nvSpPr>
        <p:spPr/>
        <p:txBody>
          <a:bodyPr/>
          <a:lstStyle/>
          <a:p>
            <a:r>
              <a:rPr lang="en-US" sz="2800" dirty="0"/>
              <a:t>Unique Accommodations Available</a:t>
            </a:r>
          </a:p>
        </p:txBody>
      </p:sp>
      <p:sp>
        <p:nvSpPr>
          <p:cNvPr id="5" name="Content Placeholder 1">
            <a:extLst>
              <a:ext uri="{FF2B5EF4-FFF2-40B4-BE49-F238E27FC236}">
                <a16:creationId xmlns:a16="http://schemas.microsoft.com/office/drawing/2014/main" id="{7A9EFE28-744B-49F2-E700-4F51B3D7E1D2}"/>
              </a:ext>
            </a:extLst>
          </p:cNvPr>
          <p:cNvSpPr txBox="1">
            <a:spLocks/>
          </p:cNvSpPr>
          <p:nvPr/>
        </p:nvSpPr>
        <p:spPr>
          <a:xfrm>
            <a:off x="191387" y="846400"/>
            <a:ext cx="4449725" cy="4076474"/>
          </a:xfrm>
          <a:prstGeom prst="rect">
            <a:avLst/>
          </a:prstGeom>
          <a:no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3800" dirty="0">
                <a:solidFill>
                  <a:srgbClr val="000000"/>
                </a:solidFill>
              </a:rPr>
              <a:t>ACCESS for ELLs</a:t>
            </a:r>
            <a:endParaRPr lang="en-US" sz="3800" dirty="0">
              <a:solidFill>
                <a:srgbClr val="000000"/>
              </a:solidFill>
              <a:highlight>
                <a:srgbClr val="FFFF00"/>
              </a:highlight>
            </a:endParaRPr>
          </a:p>
          <a:p>
            <a:pPr lvl="1">
              <a:lnSpc>
                <a:spcPct val="120000"/>
              </a:lnSpc>
              <a:buFont typeface="Wingdings" panose="05000000000000000000" pitchFamily="2" charset="2"/>
              <a:buChar char="§"/>
            </a:pPr>
            <a:r>
              <a:rPr lang="en-US" sz="3800" dirty="0"/>
              <a:t>Scribe Accommodation for the </a:t>
            </a:r>
            <a:r>
              <a:rPr lang="en-US" sz="3800" b="1" dirty="0"/>
              <a:t>Writing</a:t>
            </a:r>
            <a:r>
              <a:rPr lang="en-US" sz="3800" dirty="0"/>
              <a:t> </a:t>
            </a:r>
            <a:r>
              <a:rPr lang="en-US" sz="3800" b="1" dirty="0"/>
              <a:t>Domain</a:t>
            </a:r>
            <a:r>
              <a:rPr lang="en-US" sz="3800" dirty="0"/>
              <a:t> on ACCESS for ELLs </a:t>
            </a:r>
          </a:p>
          <a:p>
            <a:pPr marL="1314450" lvl="2" indent="-457200">
              <a:lnSpc>
                <a:spcPct val="120000"/>
              </a:lnSpc>
              <a:buFont typeface="Wingdings" panose="05000000000000000000" pitchFamily="2" charset="2"/>
              <a:buChar char="§"/>
            </a:pPr>
            <a:r>
              <a:rPr lang="en-US" sz="3800" dirty="0"/>
              <a:t>Submit speech-to-text requests as “scribe”</a:t>
            </a:r>
          </a:p>
          <a:p>
            <a:pPr marL="1314450" lvl="2" indent="-457200">
              <a:lnSpc>
                <a:spcPct val="120000"/>
              </a:lnSpc>
              <a:buFont typeface="Wingdings" panose="05000000000000000000" pitchFamily="2" charset="2"/>
              <a:buChar char="§"/>
            </a:pPr>
            <a:r>
              <a:rPr lang="en-US" sz="3800" dirty="0"/>
              <a:t>Scribe Accommodation UARs are due </a:t>
            </a:r>
            <a:r>
              <a:rPr lang="en-US" sz="3800" b="1" dirty="0">
                <a:solidFill>
                  <a:srgbClr val="0070C0"/>
                </a:solidFill>
              </a:rPr>
              <a:t>December 1, 2024</a:t>
            </a:r>
          </a:p>
          <a:p>
            <a:pPr marL="857250" lvl="1" indent="-457200">
              <a:lnSpc>
                <a:spcPct val="120000"/>
              </a:lnSpc>
              <a:buFont typeface="Wingdings" panose="05000000000000000000" pitchFamily="2" charset="2"/>
              <a:buChar char="§"/>
            </a:pPr>
            <a:r>
              <a:rPr lang="en-US" sz="4000" i="1" dirty="0"/>
              <a:t>CDE STT and Word Prediction State Assessment Security Agreement Supplement </a:t>
            </a:r>
            <a:r>
              <a:rPr lang="en-US" sz="4000" dirty="0"/>
              <a:t>must be submitted and approved for students requesting STT on ACCESS for ELLs.</a:t>
            </a:r>
          </a:p>
          <a:p>
            <a:pPr marL="1314450" lvl="2" indent="-457200">
              <a:lnSpc>
                <a:spcPct val="120000"/>
              </a:lnSpc>
              <a:buFont typeface="Wingdings" panose="05000000000000000000" pitchFamily="2" charset="2"/>
              <a:buChar char="§"/>
            </a:pPr>
            <a:r>
              <a:rPr lang="en-US" sz="4000" dirty="0"/>
              <a:t>Due </a:t>
            </a:r>
            <a:r>
              <a:rPr lang="en-US" sz="4000" b="1" dirty="0">
                <a:solidFill>
                  <a:schemeClr val="accent1">
                    <a:lumMod val="75000"/>
                  </a:schemeClr>
                </a:solidFill>
              </a:rPr>
              <a:t>December 15, 2024</a:t>
            </a:r>
          </a:p>
          <a:p>
            <a:pPr marL="685800" lvl="2" indent="0">
              <a:buFont typeface="Arial" panose="020B0604020202020204" pitchFamily="34" charset="0"/>
              <a:buNone/>
            </a:pPr>
            <a:endParaRPr lang="en-US" sz="1800" dirty="0">
              <a:solidFill>
                <a:srgbClr val="000000"/>
              </a:solidFill>
            </a:endParaRPr>
          </a:p>
        </p:txBody>
      </p:sp>
      <p:sp>
        <p:nvSpPr>
          <p:cNvPr id="6" name="Content Placeholder 1">
            <a:extLst>
              <a:ext uri="{FF2B5EF4-FFF2-40B4-BE49-F238E27FC236}">
                <a16:creationId xmlns:a16="http://schemas.microsoft.com/office/drawing/2014/main" id="{088E2C9A-03FC-4E9A-4646-79C2F0C2EF64}"/>
              </a:ext>
            </a:extLst>
          </p:cNvPr>
          <p:cNvSpPr txBox="1">
            <a:spLocks/>
          </p:cNvSpPr>
          <p:nvPr/>
        </p:nvSpPr>
        <p:spPr>
          <a:xfrm>
            <a:off x="4938823" y="998800"/>
            <a:ext cx="3996070" cy="4076474"/>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2900" dirty="0">
                <a:solidFill>
                  <a:srgbClr val="000000"/>
                </a:solidFill>
              </a:rPr>
              <a:t>CMAS ELA/CSLA </a:t>
            </a:r>
          </a:p>
          <a:p>
            <a:pPr lvl="1">
              <a:lnSpc>
                <a:spcPct val="120000"/>
              </a:lnSpc>
              <a:buFont typeface="Wingdings" panose="05000000000000000000" pitchFamily="2" charset="2"/>
              <a:buChar char="§"/>
            </a:pPr>
            <a:r>
              <a:rPr lang="en-US" sz="3300" dirty="0">
                <a:solidFill>
                  <a:srgbClr val="000000"/>
                </a:solidFill>
              </a:rPr>
              <a:t>ELA/CSLA Constructed Response Scribe Accommodation UARs are due </a:t>
            </a:r>
            <a:r>
              <a:rPr lang="en-US" sz="3300" b="1" dirty="0">
                <a:solidFill>
                  <a:srgbClr val="0070C0"/>
                </a:solidFill>
              </a:rPr>
              <a:t>December 15, 2024</a:t>
            </a:r>
          </a:p>
          <a:p>
            <a:pPr>
              <a:lnSpc>
                <a:spcPct val="120000"/>
              </a:lnSpc>
              <a:buFont typeface="Wingdings" panose="05000000000000000000" pitchFamily="2" charset="2"/>
              <a:buChar char="§"/>
            </a:pPr>
            <a:r>
              <a:rPr lang="en-US" sz="3300" dirty="0">
                <a:solidFill>
                  <a:srgbClr val="000000"/>
                </a:solidFill>
              </a:rPr>
              <a:t>CMAS Math</a:t>
            </a:r>
          </a:p>
          <a:p>
            <a:pPr lvl="1">
              <a:lnSpc>
                <a:spcPct val="120000"/>
              </a:lnSpc>
              <a:buFont typeface="Wingdings" panose="05000000000000000000" pitchFamily="2" charset="2"/>
              <a:buChar char="§"/>
            </a:pPr>
            <a:r>
              <a:rPr lang="en-US" sz="3300" dirty="0">
                <a:solidFill>
                  <a:srgbClr val="000000"/>
                </a:solidFill>
              </a:rPr>
              <a:t>Calculator on Non-Calculator Sections Accommodation UARs are due </a:t>
            </a:r>
            <a:r>
              <a:rPr lang="en-US" sz="3300" b="1" dirty="0">
                <a:solidFill>
                  <a:srgbClr val="0070C0"/>
                </a:solidFill>
              </a:rPr>
              <a:t>December 15, 2024</a:t>
            </a:r>
            <a:endParaRPr lang="en-US" sz="3300" dirty="0"/>
          </a:p>
          <a:p>
            <a:pPr lvl="1">
              <a:lnSpc>
                <a:spcPct val="120000"/>
              </a:lnSpc>
              <a:buFont typeface="Wingdings" panose="05000000000000000000" pitchFamily="2" charset="2"/>
              <a:buChar char="§"/>
            </a:pPr>
            <a:r>
              <a:rPr lang="en-US" sz="3300" dirty="0"/>
              <a:t>Math Charts/Counters – District-level approval</a:t>
            </a:r>
          </a:p>
          <a:p>
            <a:pPr lvl="3">
              <a:lnSpc>
                <a:spcPct val="120000"/>
              </a:lnSpc>
            </a:pPr>
            <a:endParaRPr lang="en-US" sz="1650" b="1" dirty="0">
              <a:solidFill>
                <a:srgbClr val="0070C0"/>
              </a:solidFill>
            </a:endParaRPr>
          </a:p>
          <a:p>
            <a:pPr marL="685800" lvl="2" indent="0">
              <a:buFont typeface="Arial" panose="020B0604020202020204" pitchFamily="34" charset="0"/>
              <a:buNone/>
            </a:pPr>
            <a:endParaRPr lang="en-US" sz="1800" dirty="0">
              <a:solidFill>
                <a:srgbClr val="000000"/>
              </a:solidFill>
            </a:endParaRPr>
          </a:p>
        </p:txBody>
      </p:sp>
    </p:spTree>
    <p:extLst>
      <p:ext uri="{BB962C8B-B14F-4D97-AF65-F5344CB8AC3E}">
        <p14:creationId xmlns:p14="http://schemas.microsoft.com/office/powerpoint/2010/main" val="426739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E41D-1132-2401-ACFF-2210A4C8C4F0}"/>
              </a:ext>
            </a:extLst>
          </p:cNvPr>
          <p:cNvSpPr>
            <a:spLocks noGrp="1"/>
          </p:cNvSpPr>
          <p:nvPr>
            <p:ph type="title"/>
          </p:nvPr>
        </p:nvSpPr>
        <p:spPr/>
        <p:txBody>
          <a:bodyPr/>
          <a:lstStyle/>
          <a:p>
            <a:r>
              <a:rPr lang="en-US" sz="2800" dirty="0"/>
              <a:t>Unique Accommodation Requests (UARs)</a:t>
            </a:r>
          </a:p>
        </p:txBody>
      </p:sp>
      <p:sp>
        <p:nvSpPr>
          <p:cNvPr id="5" name="Content Placeholder 2">
            <a:extLst>
              <a:ext uri="{FF2B5EF4-FFF2-40B4-BE49-F238E27FC236}">
                <a16:creationId xmlns:a16="http://schemas.microsoft.com/office/drawing/2014/main" id="{43E09969-C1EA-BF80-B690-3A33C926F805}"/>
              </a:ext>
            </a:extLst>
          </p:cNvPr>
          <p:cNvSpPr txBox="1">
            <a:spLocks/>
          </p:cNvSpPr>
          <p:nvPr/>
        </p:nvSpPr>
        <p:spPr>
          <a:xfrm>
            <a:off x="72308" y="846400"/>
            <a:ext cx="4154133" cy="339067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2300" dirty="0"/>
              <a:t>A </a:t>
            </a:r>
            <a:r>
              <a:rPr lang="en-US" sz="2300" u="sng" dirty="0"/>
              <a:t>very limited number</a:t>
            </a:r>
            <a:r>
              <a:rPr lang="en-US" sz="2300" dirty="0"/>
              <a:t> of students who meet specific criteria may qualify for unique accommodations </a:t>
            </a:r>
          </a:p>
          <a:p>
            <a:pPr marL="971550" lvl="1" indent="-457200">
              <a:lnSpc>
                <a:spcPct val="120000"/>
              </a:lnSpc>
              <a:buFont typeface="Wingdings" panose="05000000000000000000" pitchFamily="2" charset="2"/>
              <a:buChar char="§"/>
            </a:pPr>
            <a:r>
              <a:rPr lang="en-US" sz="2300" dirty="0"/>
              <a:t>The requested UAR must be listed on the IEP/504 and tied to an instructional goal</a:t>
            </a:r>
          </a:p>
          <a:p>
            <a:pPr marL="971550" lvl="1" indent="-457200">
              <a:lnSpc>
                <a:spcPct val="120000"/>
              </a:lnSpc>
              <a:buFont typeface="Wingdings" panose="05000000000000000000" pitchFamily="2" charset="2"/>
              <a:buChar char="§"/>
            </a:pPr>
            <a:r>
              <a:rPr lang="en-US" sz="2300" dirty="0"/>
              <a:t>These accommodations might impact the construct being measured. For that reason, additional documentation is required. </a:t>
            </a:r>
            <a:endParaRPr lang="en-US" sz="2300" b="1" baseline="30000" dirty="0">
              <a:solidFill>
                <a:srgbClr val="488BC9"/>
              </a:solidFill>
            </a:endParaRPr>
          </a:p>
          <a:p>
            <a:pPr marL="769144" lvl="2" indent="-257175"/>
            <a:endParaRPr lang="en-US" sz="2600" b="1" baseline="30000" dirty="0">
              <a:solidFill>
                <a:srgbClr val="488BC9"/>
              </a:solidFill>
            </a:endParaRPr>
          </a:p>
          <a:p>
            <a:pPr marL="769144" lvl="2" indent="-257175"/>
            <a:endParaRPr lang="en-US" sz="2600" b="1" baseline="30000" dirty="0">
              <a:solidFill>
                <a:srgbClr val="488BC9"/>
              </a:solidFill>
            </a:endParaRPr>
          </a:p>
          <a:p>
            <a:pPr marL="769144" lvl="2" indent="-257175"/>
            <a:endParaRPr lang="en-US" sz="525" b="1" baseline="30000" dirty="0">
              <a:solidFill>
                <a:srgbClr val="488BC9"/>
              </a:solidFill>
            </a:endParaRPr>
          </a:p>
          <a:p>
            <a:pPr marL="769144" lvl="2" indent="-257175"/>
            <a:endParaRPr lang="en-US" sz="525" b="1" baseline="30000" dirty="0">
              <a:solidFill>
                <a:srgbClr val="488BC9"/>
              </a:solidFill>
            </a:endParaRPr>
          </a:p>
          <a:p>
            <a:pPr marL="769144" lvl="2" indent="-257175"/>
            <a:endParaRPr lang="en-US" sz="525" b="1" baseline="30000" dirty="0">
              <a:solidFill>
                <a:srgbClr val="488BC9"/>
              </a:solidFill>
            </a:endParaRPr>
          </a:p>
          <a:p>
            <a:pPr marL="769144" lvl="2" indent="-257175"/>
            <a:endParaRPr lang="en-US" sz="525" b="1" baseline="30000" dirty="0">
              <a:solidFill>
                <a:srgbClr val="488BC9"/>
              </a:solidFill>
            </a:endParaRPr>
          </a:p>
          <a:p>
            <a:pPr marL="769144" lvl="2" indent="-257175"/>
            <a:endParaRPr lang="en-US" sz="525" b="1" baseline="30000" dirty="0">
              <a:solidFill>
                <a:srgbClr val="488BC9"/>
              </a:solidFill>
            </a:endParaRPr>
          </a:p>
          <a:p>
            <a:pPr marL="769144" lvl="2" indent="-257175"/>
            <a:endParaRPr lang="en-US" sz="525" dirty="0"/>
          </a:p>
        </p:txBody>
      </p:sp>
      <p:sp>
        <p:nvSpPr>
          <p:cNvPr id="6" name="TextBox 5">
            <a:extLst>
              <a:ext uri="{FF2B5EF4-FFF2-40B4-BE49-F238E27FC236}">
                <a16:creationId xmlns:a16="http://schemas.microsoft.com/office/drawing/2014/main" id="{3F47B2AD-1739-B3C9-E5A4-59917649BC39}"/>
              </a:ext>
            </a:extLst>
          </p:cNvPr>
          <p:cNvSpPr txBox="1"/>
          <p:nvPr/>
        </p:nvSpPr>
        <p:spPr>
          <a:xfrm>
            <a:off x="602337" y="3907321"/>
            <a:ext cx="2350700" cy="1131079"/>
          </a:xfrm>
          <a:prstGeom prst="rect">
            <a:avLst/>
          </a:prstGeom>
          <a:solidFill>
            <a:srgbClr val="BC7CE4"/>
          </a:solidFill>
        </p:spPr>
        <p:txBody>
          <a:bodyPr wrap="square" rtlCol="0">
            <a:spAutoFit/>
          </a:bodyPr>
          <a:lstStyle/>
          <a:p>
            <a:pPr algn="ctr"/>
            <a:r>
              <a:rPr lang="en-US" sz="1350" dirty="0"/>
              <a:t>Use of unique accommodations without CDE approval may result in invalidation or score suppression</a:t>
            </a:r>
          </a:p>
        </p:txBody>
      </p:sp>
      <p:sp>
        <p:nvSpPr>
          <p:cNvPr id="7" name="Content Placeholder 2">
            <a:extLst>
              <a:ext uri="{FF2B5EF4-FFF2-40B4-BE49-F238E27FC236}">
                <a16:creationId xmlns:a16="http://schemas.microsoft.com/office/drawing/2014/main" id="{32272A59-298C-2510-AA93-57E4D0E9A2A7}"/>
              </a:ext>
            </a:extLst>
          </p:cNvPr>
          <p:cNvSpPr txBox="1">
            <a:spLocks/>
          </p:cNvSpPr>
          <p:nvPr/>
        </p:nvSpPr>
        <p:spPr>
          <a:xfrm>
            <a:off x="4625163" y="869709"/>
            <a:ext cx="4518837" cy="2336007"/>
          </a:xfrm>
          <a:prstGeom prst="rect">
            <a:avLst/>
          </a:prstGeom>
          <a:no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511969" lvl="1" indent="-342900">
              <a:lnSpc>
                <a:spcPct val="120000"/>
              </a:lnSpc>
              <a:buFont typeface="Wingdings" panose="05000000000000000000" pitchFamily="2" charset="2"/>
              <a:buChar char="§"/>
            </a:pPr>
            <a:r>
              <a:rPr lang="en-US" sz="4000" dirty="0"/>
              <a:t>All UARs for ACCESS for ELLs are due to CDE by </a:t>
            </a:r>
            <a:r>
              <a:rPr lang="en-US" sz="4000" b="1" dirty="0">
                <a:solidFill>
                  <a:srgbClr val="0070C0"/>
                </a:solidFill>
              </a:rPr>
              <a:t>December 1</a:t>
            </a:r>
            <a:r>
              <a:rPr lang="en-US" sz="4000" b="1" baseline="30000" dirty="0">
                <a:solidFill>
                  <a:srgbClr val="0070C0"/>
                </a:solidFill>
              </a:rPr>
              <a:t>st</a:t>
            </a:r>
            <a:r>
              <a:rPr lang="en-US" sz="4000" b="1" dirty="0">
                <a:solidFill>
                  <a:srgbClr val="0070C0"/>
                </a:solidFill>
              </a:rPr>
              <a:t> </a:t>
            </a:r>
            <a:r>
              <a:rPr lang="en-US" sz="4000" dirty="0"/>
              <a:t>for all students</a:t>
            </a:r>
          </a:p>
          <a:p>
            <a:pPr marL="511969" lvl="1" indent="-342900">
              <a:lnSpc>
                <a:spcPct val="120000"/>
              </a:lnSpc>
              <a:buFont typeface="Wingdings" panose="05000000000000000000" pitchFamily="2" charset="2"/>
              <a:buChar char="§"/>
            </a:pPr>
            <a:r>
              <a:rPr lang="en-US" sz="4000" dirty="0"/>
              <a:t>All UARs for CMAS are due to CDE by </a:t>
            </a:r>
            <a:r>
              <a:rPr lang="en-US" sz="4000" b="1" dirty="0">
                <a:solidFill>
                  <a:schemeClr val="accent1">
                    <a:lumMod val="75000"/>
                  </a:schemeClr>
                </a:solidFill>
              </a:rPr>
              <a:t>December 15</a:t>
            </a:r>
            <a:r>
              <a:rPr lang="en-US" sz="4000" b="1" baseline="30000" dirty="0">
                <a:solidFill>
                  <a:schemeClr val="accent1">
                    <a:lumMod val="75000"/>
                  </a:schemeClr>
                </a:solidFill>
              </a:rPr>
              <a:t>th</a:t>
            </a:r>
            <a:r>
              <a:rPr lang="en-US" sz="4000" b="1" dirty="0">
                <a:solidFill>
                  <a:schemeClr val="accent1">
                    <a:lumMod val="75000"/>
                  </a:schemeClr>
                </a:solidFill>
              </a:rPr>
              <a:t> </a:t>
            </a:r>
            <a:r>
              <a:rPr lang="en-US" sz="4000" dirty="0"/>
              <a:t>for all students</a:t>
            </a:r>
          </a:p>
          <a:p>
            <a:pPr marL="854869" lvl="2" indent="-342900">
              <a:lnSpc>
                <a:spcPct val="120000"/>
              </a:lnSpc>
              <a:buFont typeface="Wingdings" panose="05000000000000000000" pitchFamily="2" charset="2"/>
              <a:buChar char="§"/>
            </a:pPr>
            <a:r>
              <a:rPr lang="en-US" sz="4000" dirty="0"/>
              <a:t>CMAS UARs for students who arrive in the district after January or are newly placed on IEPs are due by </a:t>
            </a:r>
            <a:r>
              <a:rPr lang="en-US" sz="4000" b="1" dirty="0">
                <a:solidFill>
                  <a:schemeClr val="accent1">
                    <a:lumMod val="75000"/>
                  </a:schemeClr>
                </a:solidFill>
              </a:rPr>
              <a:t>March 15</a:t>
            </a:r>
            <a:r>
              <a:rPr lang="en-US" sz="4000" b="1" baseline="30000" dirty="0">
                <a:solidFill>
                  <a:schemeClr val="accent1">
                    <a:lumMod val="75000"/>
                  </a:schemeClr>
                </a:solidFill>
              </a:rPr>
              <a:t>th</a:t>
            </a:r>
            <a:endParaRPr lang="en-US" sz="4000" dirty="0"/>
          </a:p>
        </p:txBody>
      </p:sp>
      <p:sp>
        <p:nvSpPr>
          <p:cNvPr id="8" name="Content Placeholder 2">
            <a:extLst>
              <a:ext uri="{FF2B5EF4-FFF2-40B4-BE49-F238E27FC236}">
                <a16:creationId xmlns:a16="http://schemas.microsoft.com/office/drawing/2014/main" id="{BBABFFD7-A51C-AB84-EB07-9EAE12E20F05}"/>
              </a:ext>
            </a:extLst>
          </p:cNvPr>
          <p:cNvSpPr txBox="1">
            <a:spLocks/>
          </p:cNvSpPr>
          <p:nvPr/>
        </p:nvSpPr>
        <p:spPr>
          <a:xfrm>
            <a:off x="3678865" y="3205716"/>
            <a:ext cx="5465135" cy="1937784"/>
          </a:xfrm>
          <a:prstGeom prst="rect">
            <a:avLst/>
          </a:prstGeom>
          <a:solidFill>
            <a:srgbClr val="002060"/>
          </a:solidFill>
          <a:ln>
            <a:noFill/>
          </a:ln>
        </p:spPr>
        <p:txBody>
          <a:bodyPr spcFirstLastPara="1" wrap="square" lIns="91425" tIns="91425" rIns="91425" bIns="91425" anchor="t" anchorCtr="0">
            <a:normAutofit fontScale="3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4000" dirty="0">
                <a:solidFill>
                  <a:schemeClr val="bg1"/>
                </a:solidFill>
              </a:rPr>
              <a:t>Accommodations requiring CDE approval:</a:t>
            </a:r>
          </a:p>
          <a:p>
            <a:pPr marL="514350" lvl="1" indent="0">
              <a:lnSpc>
                <a:spcPct val="120000"/>
              </a:lnSpc>
              <a:spcBef>
                <a:spcPts val="1200"/>
              </a:spcBef>
              <a:buNone/>
            </a:pPr>
            <a:r>
              <a:rPr lang="en-US" sz="4000" dirty="0">
                <a:solidFill>
                  <a:schemeClr val="bg1"/>
                </a:solidFill>
              </a:rPr>
              <a:t>Scribe Accommodation for ACCESS for ELLs (includes STT)</a:t>
            </a:r>
          </a:p>
          <a:p>
            <a:pPr marL="514350" lvl="1" indent="0">
              <a:lnSpc>
                <a:spcPct val="120000"/>
              </a:lnSpc>
              <a:spcBef>
                <a:spcPts val="1200"/>
              </a:spcBef>
              <a:buNone/>
            </a:pPr>
            <a:r>
              <a:rPr lang="en-US" sz="4000" dirty="0">
                <a:solidFill>
                  <a:schemeClr val="bg1"/>
                </a:solidFill>
              </a:rPr>
              <a:t>Scribe Accommodation for CMAS ELA/CSLA constructed responses</a:t>
            </a:r>
          </a:p>
          <a:p>
            <a:pPr marL="514350" lvl="1" indent="0">
              <a:lnSpc>
                <a:spcPct val="120000"/>
              </a:lnSpc>
              <a:spcBef>
                <a:spcPts val="1200"/>
              </a:spcBef>
              <a:buNone/>
            </a:pPr>
            <a:r>
              <a:rPr lang="en-US" sz="4000" dirty="0">
                <a:solidFill>
                  <a:schemeClr val="bg1"/>
                </a:solidFill>
              </a:rPr>
              <a:t>Calculator on non-calculator sections of CMAS math</a:t>
            </a:r>
            <a:endParaRPr lang="en-US" sz="525" dirty="0">
              <a:solidFill>
                <a:schemeClr val="bg1"/>
              </a:solidFill>
            </a:endParaRPr>
          </a:p>
        </p:txBody>
      </p:sp>
    </p:spTree>
    <p:extLst>
      <p:ext uri="{BB962C8B-B14F-4D97-AF65-F5344CB8AC3E}">
        <p14:creationId xmlns:p14="http://schemas.microsoft.com/office/powerpoint/2010/main" val="1800317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6FCA-6AB9-2BF0-31BB-A3481DD1289D}"/>
              </a:ext>
            </a:extLst>
          </p:cNvPr>
          <p:cNvSpPr>
            <a:spLocks noGrp="1"/>
          </p:cNvSpPr>
          <p:nvPr>
            <p:ph type="title"/>
          </p:nvPr>
        </p:nvSpPr>
        <p:spPr/>
        <p:txBody>
          <a:bodyPr/>
          <a:lstStyle/>
          <a:p>
            <a:r>
              <a:rPr lang="en-US" sz="2800" dirty="0"/>
              <a:t>UAR: Need to Know</a:t>
            </a:r>
          </a:p>
        </p:txBody>
      </p:sp>
      <p:sp>
        <p:nvSpPr>
          <p:cNvPr id="5" name="Content Placeholder 1">
            <a:extLst>
              <a:ext uri="{FF2B5EF4-FFF2-40B4-BE49-F238E27FC236}">
                <a16:creationId xmlns:a16="http://schemas.microsoft.com/office/drawing/2014/main" id="{C06A7999-9725-B3BC-F049-92DE7BC4B5C1}"/>
              </a:ext>
            </a:extLst>
          </p:cNvPr>
          <p:cNvSpPr txBox="1">
            <a:spLocks/>
          </p:cNvSpPr>
          <p:nvPr/>
        </p:nvSpPr>
        <p:spPr>
          <a:xfrm>
            <a:off x="74429" y="853044"/>
            <a:ext cx="4338083" cy="3514708"/>
          </a:xfrm>
          <a:prstGeom prst="rect">
            <a:avLst/>
          </a:prstGeom>
          <a:no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4000" dirty="0">
                <a:solidFill>
                  <a:srgbClr val="000000"/>
                </a:solidFill>
              </a:rPr>
              <a:t>UAR Submissions:</a:t>
            </a:r>
          </a:p>
          <a:p>
            <a:pPr lvl="1">
              <a:lnSpc>
                <a:spcPct val="120000"/>
              </a:lnSpc>
              <a:buFont typeface="Wingdings" panose="05000000000000000000" pitchFamily="2" charset="2"/>
              <a:buChar char="§"/>
            </a:pPr>
            <a:r>
              <a:rPr lang="en-US" sz="4000" dirty="0">
                <a:solidFill>
                  <a:srgbClr val="000000"/>
                </a:solidFill>
              </a:rPr>
              <a:t>Students must have an active IEP/504</a:t>
            </a:r>
          </a:p>
          <a:p>
            <a:pPr lvl="1">
              <a:lnSpc>
                <a:spcPct val="120000"/>
              </a:lnSpc>
              <a:buFont typeface="Wingdings" panose="05000000000000000000" pitchFamily="2" charset="2"/>
              <a:buChar char="§"/>
            </a:pPr>
            <a:r>
              <a:rPr lang="en-US" sz="4000" dirty="0"/>
              <a:t>Need for the unique accommodation is directly connected to the student’s specific identified disability which creates an inability for the student to access the standard being assessed</a:t>
            </a:r>
          </a:p>
          <a:p>
            <a:pPr lvl="1">
              <a:lnSpc>
                <a:spcPct val="120000"/>
              </a:lnSpc>
              <a:buFont typeface="Wingdings" panose="05000000000000000000" pitchFamily="2" charset="2"/>
              <a:buChar char="§"/>
            </a:pPr>
            <a:r>
              <a:rPr lang="en-US" sz="4000" dirty="0">
                <a:solidFill>
                  <a:srgbClr val="000000"/>
                </a:solidFill>
              </a:rPr>
              <a:t>Recent data documenting need/use of the accommodation</a:t>
            </a:r>
          </a:p>
          <a:p>
            <a:pPr lvl="2">
              <a:lnSpc>
                <a:spcPct val="120000"/>
              </a:lnSpc>
              <a:buFont typeface="Wingdings" panose="05000000000000000000" pitchFamily="2" charset="2"/>
              <a:buChar char="§"/>
            </a:pPr>
            <a:r>
              <a:rPr lang="en-US" sz="4000" dirty="0">
                <a:solidFill>
                  <a:srgbClr val="000000"/>
                </a:solidFill>
              </a:rPr>
              <a:t>Within the current school year</a:t>
            </a:r>
          </a:p>
          <a:p>
            <a:pPr lvl="1"/>
            <a:endParaRPr lang="en-US" b="1" dirty="0">
              <a:solidFill>
                <a:srgbClr val="000000"/>
              </a:solidFill>
            </a:endParaRPr>
          </a:p>
        </p:txBody>
      </p:sp>
      <p:sp>
        <p:nvSpPr>
          <p:cNvPr id="9" name="Content Placeholder 1">
            <a:extLst>
              <a:ext uri="{FF2B5EF4-FFF2-40B4-BE49-F238E27FC236}">
                <a16:creationId xmlns:a16="http://schemas.microsoft.com/office/drawing/2014/main" id="{3E897C46-388D-E852-76EC-DE250E0E3FE0}"/>
              </a:ext>
            </a:extLst>
          </p:cNvPr>
          <p:cNvSpPr txBox="1">
            <a:spLocks/>
          </p:cNvSpPr>
          <p:nvPr/>
        </p:nvSpPr>
        <p:spPr>
          <a:xfrm>
            <a:off x="4013792" y="916733"/>
            <a:ext cx="4976036" cy="3310033"/>
          </a:xfrm>
          <a:prstGeom prst="rect">
            <a:avLst/>
          </a:prstGeom>
          <a:noFill/>
          <a:ln>
            <a:noFill/>
          </a:ln>
        </p:spPr>
        <p:txBody>
          <a:bodyPr spcFirstLastPara="1" wrap="square" lIns="91425" tIns="91425" rIns="91425" bIns="91425" anchor="t" anchorCtr="0">
            <a:normAutofit fontScale="47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lvl="1">
              <a:lnSpc>
                <a:spcPct val="120000"/>
              </a:lnSpc>
              <a:buFont typeface="Wingdings" panose="05000000000000000000" pitchFamily="2" charset="2"/>
              <a:buChar char="§"/>
            </a:pPr>
            <a:r>
              <a:rPr lang="en-US" sz="3300" dirty="0">
                <a:solidFill>
                  <a:srgbClr val="000000"/>
                </a:solidFill>
              </a:rPr>
              <a:t>Scribe UARs:</a:t>
            </a:r>
          </a:p>
          <a:p>
            <a:pPr lvl="2">
              <a:lnSpc>
                <a:spcPct val="120000"/>
              </a:lnSpc>
              <a:buFont typeface="Wingdings" panose="05000000000000000000" pitchFamily="2" charset="2"/>
              <a:buChar char="§"/>
            </a:pPr>
            <a:r>
              <a:rPr lang="en-US" sz="3300" dirty="0">
                <a:solidFill>
                  <a:srgbClr val="000000"/>
                </a:solidFill>
              </a:rPr>
              <a:t>Submit a sample of student’s handwriting without support</a:t>
            </a:r>
          </a:p>
          <a:p>
            <a:pPr lvl="3">
              <a:lnSpc>
                <a:spcPct val="120000"/>
              </a:lnSpc>
              <a:buFont typeface="Wingdings" panose="05000000000000000000" pitchFamily="2" charset="2"/>
              <a:buChar char="§"/>
            </a:pPr>
            <a:r>
              <a:rPr lang="en-US" sz="3300" dirty="0">
                <a:solidFill>
                  <a:srgbClr val="000000"/>
                </a:solidFill>
              </a:rPr>
              <a:t>Include time to complete sample</a:t>
            </a:r>
          </a:p>
          <a:p>
            <a:pPr lvl="2">
              <a:lnSpc>
                <a:spcPct val="120000"/>
              </a:lnSpc>
              <a:buFont typeface="Wingdings" panose="05000000000000000000" pitchFamily="2" charset="2"/>
              <a:buChar char="§"/>
            </a:pPr>
            <a:r>
              <a:rPr lang="en-US" sz="3300" dirty="0">
                <a:solidFill>
                  <a:srgbClr val="000000"/>
                </a:solidFill>
              </a:rPr>
              <a:t>Submit a sample of student’s typing/keyboarding without support</a:t>
            </a:r>
          </a:p>
          <a:p>
            <a:pPr lvl="3">
              <a:lnSpc>
                <a:spcPct val="120000"/>
              </a:lnSpc>
              <a:buFont typeface="Wingdings" panose="05000000000000000000" pitchFamily="2" charset="2"/>
              <a:buChar char="§"/>
            </a:pPr>
            <a:r>
              <a:rPr lang="en-US" sz="3300" dirty="0">
                <a:solidFill>
                  <a:srgbClr val="000000"/>
                </a:solidFill>
              </a:rPr>
              <a:t>Include time to complete sample</a:t>
            </a:r>
          </a:p>
          <a:p>
            <a:pPr lvl="2">
              <a:lnSpc>
                <a:spcPct val="120000"/>
              </a:lnSpc>
              <a:buFont typeface="Wingdings" panose="05000000000000000000" pitchFamily="2" charset="2"/>
              <a:buChar char="§"/>
            </a:pPr>
            <a:r>
              <a:rPr lang="en-US" sz="3300" dirty="0">
                <a:solidFill>
                  <a:srgbClr val="000000"/>
                </a:solidFill>
              </a:rPr>
              <a:t>Students with a neurological disorder or physical disability that significantly limits or prevents the student from writing or typing</a:t>
            </a:r>
          </a:p>
          <a:p>
            <a:pPr lvl="1"/>
            <a:endParaRPr lang="en-US" b="1" dirty="0">
              <a:solidFill>
                <a:srgbClr val="000000"/>
              </a:solidFill>
            </a:endParaRPr>
          </a:p>
        </p:txBody>
      </p:sp>
      <p:sp>
        <p:nvSpPr>
          <p:cNvPr id="8" name="Content Placeholder 1">
            <a:extLst>
              <a:ext uri="{FF2B5EF4-FFF2-40B4-BE49-F238E27FC236}">
                <a16:creationId xmlns:a16="http://schemas.microsoft.com/office/drawing/2014/main" id="{51C41BAA-FB8B-1A08-A82F-78882EE4D07F}"/>
              </a:ext>
            </a:extLst>
          </p:cNvPr>
          <p:cNvSpPr txBox="1">
            <a:spLocks/>
          </p:cNvSpPr>
          <p:nvPr/>
        </p:nvSpPr>
        <p:spPr>
          <a:xfrm>
            <a:off x="972880" y="4106826"/>
            <a:ext cx="6618767" cy="1206795"/>
          </a:xfrm>
          <a:prstGeom prst="rect">
            <a:avLst/>
          </a:prstGeom>
          <a:solidFill>
            <a:srgbClr val="7030A0"/>
          </a:solid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0" lvl="1" indent="0" algn="ctr">
              <a:buFont typeface="Arial" panose="020B0604020202020204" pitchFamily="34" charset="0"/>
              <a:buNone/>
            </a:pPr>
            <a:r>
              <a:rPr lang="en-US" sz="3300" dirty="0">
                <a:solidFill>
                  <a:schemeClr val="tx2"/>
                </a:solidFill>
              </a:rPr>
              <a:t>Completed ACCESS for ELLs UARs must be signed by the DAC and submitted to CDE by </a:t>
            </a:r>
            <a:r>
              <a:rPr lang="en-US" sz="3300" b="1" i="1" u="sng" dirty="0">
                <a:solidFill>
                  <a:schemeClr val="accent5">
                    <a:lumMod val="60000"/>
                    <a:lumOff val="40000"/>
                  </a:schemeClr>
                </a:solidFill>
              </a:rPr>
              <a:t>December 1</a:t>
            </a:r>
            <a:r>
              <a:rPr lang="en-US" sz="3300" b="1" i="1" u="sng" baseline="30000" dirty="0">
                <a:solidFill>
                  <a:schemeClr val="accent5">
                    <a:lumMod val="60000"/>
                    <a:lumOff val="40000"/>
                  </a:schemeClr>
                </a:solidFill>
              </a:rPr>
              <a:t>st</a:t>
            </a:r>
            <a:r>
              <a:rPr lang="en-US" sz="3300" b="1" i="1" u="sng" dirty="0">
                <a:solidFill>
                  <a:schemeClr val="accent5">
                    <a:lumMod val="60000"/>
                    <a:lumOff val="40000"/>
                  </a:schemeClr>
                </a:solidFill>
              </a:rPr>
              <a:t> </a:t>
            </a:r>
          </a:p>
          <a:p>
            <a:pPr marL="342900" lvl="1" indent="0" algn="ctr">
              <a:buFont typeface="Arial" panose="020B0604020202020204" pitchFamily="34" charset="0"/>
              <a:buNone/>
            </a:pPr>
            <a:endParaRPr lang="en-US" sz="3300" b="1" dirty="0">
              <a:solidFill>
                <a:schemeClr val="tx2"/>
              </a:solidFill>
            </a:endParaRPr>
          </a:p>
          <a:p>
            <a:pPr marL="342900" lvl="1" indent="0" algn="ctr">
              <a:buFont typeface="Arial" panose="020B0604020202020204" pitchFamily="34" charset="0"/>
              <a:buNone/>
            </a:pPr>
            <a:r>
              <a:rPr lang="en-US" sz="3300" dirty="0">
                <a:solidFill>
                  <a:schemeClr val="tx2"/>
                </a:solidFill>
              </a:rPr>
              <a:t>Completed CMAS UARs must be signed by the DAC and submitted to CDE by </a:t>
            </a:r>
            <a:r>
              <a:rPr lang="en-US" sz="3300" b="1" i="1" u="sng" dirty="0">
                <a:solidFill>
                  <a:schemeClr val="accent5">
                    <a:lumMod val="60000"/>
                    <a:lumOff val="40000"/>
                  </a:schemeClr>
                </a:solidFill>
              </a:rPr>
              <a:t>December 15</a:t>
            </a:r>
            <a:r>
              <a:rPr lang="en-US" sz="3300" b="1" i="1" u="sng" baseline="30000" dirty="0">
                <a:solidFill>
                  <a:schemeClr val="accent5">
                    <a:lumMod val="60000"/>
                    <a:lumOff val="40000"/>
                  </a:schemeClr>
                </a:solidFill>
              </a:rPr>
              <a:t>th</a:t>
            </a:r>
            <a:r>
              <a:rPr lang="en-US" sz="3300" b="1" i="1" u="sng" dirty="0">
                <a:solidFill>
                  <a:schemeClr val="accent5">
                    <a:lumMod val="60000"/>
                    <a:lumOff val="40000"/>
                  </a:schemeClr>
                </a:solidFill>
              </a:rPr>
              <a:t> </a:t>
            </a:r>
          </a:p>
          <a:p>
            <a:pPr lvl="1"/>
            <a:endParaRPr lang="en-US" b="1" dirty="0">
              <a:solidFill>
                <a:schemeClr val="tx2"/>
              </a:solidFill>
            </a:endParaRPr>
          </a:p>
        </p:txBody>
      </p:sp>
    </p:spTree>
    <p:extLst>
      <p:ext uri="{BB962C8B-B14F-4D97-AF65-F5344CB8AC3E}">
        <p14:creationId xmlns:p14="http://schemas.microsoft.com/office/powerpoint/2010/main" val="741185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E767-3CD0-E33E-0B7D-57FEEDBCF173}"/>
              </a:ext>
            </a:extLst>
          </p:cNvPr>
          <p:cNvSpPr>
            <a:spLocks noGrp="1"/>
          </p:cNvSpPr>
          <p:nvPr>
            <p:ph type="title"/>
          </p:nvPr>
        </p:nvSpPr>
        <p:spPr/>
        <p:txBody>
          <a:bodyPr/>
          <a:lstStyle/>
          <a:p>
            <a:r>
              <a:rPr lang="en-US" sz="2800" dirty="0"/>
              <a:t>UAR Submission Process</a:t>
            </a:r>
          </a:p>
        </p:txBody>
      </p:sp>
      <p:sp>
        <p:nvSpPr>
          <p:cNvPr id="5" name="Content Placeholder 2">
            <a:extLst>
              <a:ext uri="{FF2B5EF4-FFF2-40B4-BE49-F238E27FC236}">
                <a16:creationId xmlns:a16="http://schemas.microsoft.com/office/drawing/2014/main" id="{4FA64BFF-F665-A6F1-9E11-89D40D99EA06}"/>
              </a:ext>
            </a:extLst>
          </p:cNvPr>
          <p:cNvSpPr txBox="1">
            <a:spLocks/>
          </p:cNvSpPr>
          <p:nvPr/>
        </p:nvSpPr>
        <p:spPr>
          <a:xfrm>
            <a:off x="217967" y="901054"/>
            <a:ext cx="8867554" cy="3854858"/>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342900" indent="-342900">
              <a:lnSpc>
                <a:spcPct val="120000"/>
              </a:lnSpc>
              <a:buFont typeface="Roboto"/>
              <a:buAutoNum type="arabicPeriod"/>
            </a:pPr>
            <a:r>
              <a:rPr lang="en-US" sz="1800" dirty="0"/>
              <a:t>Download the UAR Guidance Documents and UAR Forms from the CDE Accommodations Training website</a:t>
            </a:r>
          </a:p>
          <a:p>
            <a:pPr lvl="1">
              <a:lnSpc>
                <a:spcPct val="120000"/>
              </a:lnSpc>
              <a:buFont typeface="Wingdings" panose="05000000000000000000" pitchFamily="2" charset="2"/>
              <a:buChar char="§"/>
            </a:pPr>
            <a:r>
              <a:rPr lang="en-US" sz="1800" dirty="0">
                <a:hlinkClick r:id="rId2"/>
              </a:rPr>
              <a:t>Accommodations Training Page</a:t>
            </a:r>
            <a:r>
              <a:rPr lang="en-US" sz="1800" dirty="0"/>
              <a:t> </a:t>
            </a:r>
          </a:p>
          <a:p>
            <a:pPr marL="342900" indent="-342900">
              <a:lnSpc>
                <a:spcPct val="120000"/>
              </a:lnSpc>
              <a:buFont typeface="Roboto"/>
              <a:buAutoNum type="arabicPeriod" startAt="2"/>
            </a:pPr>
            <a:r>
              <a:rPr lang="en-US" sz="1800" dirty="0"/>
              <a:t>Complete the UAR form for each student in each accommodation area</a:t>
            </a:r>
          </a:p>
          <a:p>
            <a:pPr marL="342900" indent="-342900">
              <a:lnSpc>
                <a:spcPct val="120000"/>
              </a:lnSpc>
              <a:buFont typeface="Roboto"/>
              <a:buAutoNum type="arabicPeriod" startAt="2"/>
            </a:pPr>
            <a:r>
              <a:rPr lang="en-US" sz="1800" dirty="0"/>
              <a:t>Download the UAR Spreadsheet Template from Syncplicity</a:t>
            </a:r>
          </a:p>
          <a:p>
            <a:pPr lvl="1">
              <a:lnSpc>
                <a:spcPct val="120000"/>
              </a:lnSpc>
              <a:buFont typeface="Wingdings" panose="05000000000000000000" pitchFamily="2" charset="2"/>
              <a:buChar char="§"/>
            </a:pPr>
            <a:r>
              <a:rPr lang="en-US" sz="1800" dirty="0"/>
              <a:t>Enter the appropriate data for each student in the spreadsheet</a:t>
            </a:r>
          </a:p>
          <a:p>
            <a:pPr marL="342900" indent="-342900">
              <a:lnSpc>
                <a:spcPct val="120000"/>
              </a:lnSpc>
              <a:buFont typeface="Roboto"/>
              <a:buAutoNum type="arabicPeriod" startAt="2"/>
            </a:pPr>
            <a:r>
              <a:rPr lang="en-US" sz="1800" dirty="0"/>
              <a:t>Upload the UAR completed UAR spreadsheet and all UAR forms into Syncplicity</a:t>
            </a:r>
          </a:p>
          <a:p>
            <a:pPr lvl="1">
              <a:lnSpc>
                <a:spcPct val="120000"/>
              </a:lnSpc>
              <a:buFont typeface="Wingdings" panose="05000000000000000000" pitchFamily="2" charset="2"/>
              <a:buChar char="§"/>
            </a:pPr>
            <a:r>
              <a:rPr lang="en-US" sz="1800" dirty="0"/>
              <a:t>All students requesting a UAR for ACCESS for ELLs will have their requests uploaded to the ACCESS_UAR folder</a:t>
            </a:r>
          </a:p>
          <a:p>
            <a:pPr lvl="1">
              <a:lnSpc>
                <a:spcPct val="120000"/>
              </a:lnSpc>
              <a:buFont typeface="Wingdings" panose="05000000000000000000" pitchFamily="2" charset="2"/>
              <a:buChar char="§"/>
            </a:pPr>
            <a:r>
              <a:rPr lang="en-US" sz="1800" dirty="0"/>
              <a:t>All students requesting a UAR for CMAS will have their requests uploaded to the CMAS_UAR folder</a:t>
            </a:r>
          </a:p>
          <a:p>
            <a:pPr marL="342900" indent="-342900">
              <a:lnSpc>
                <a:spcPct val="120000"/>
              </a:lnSpc>
              <a:buFont typeface="Roboto"/>
              <a:buAutoNum type="arabicPeriod" startAt="5"/>
            </a:pPr>
            <a:r>
              <a:rPr lang="en-US" sz="1800" dirty="0"/>
              <a:t>Email </a:t>
            </a:r>
            <a:r>
              <a:rPr lang="en-US" sz="1800" dirty="0">
                <a:hlinkClick r:id="rId3"/>
              </a:rPr>
              <a:t>Arti Sachdeva</a:t>
            </a:r>
            <a:r>
              <a:rPr lang="en-US" sz="1800" dirty="0"/>
              <a:t> to let me know the UARs are ready for review</a:t>
            </a:r>
          </a:p>
          <a:p>
            <a:pPr lvl="1">
              <a:lnSpc>
                <a:spcPct val="120000"/>
              </a:lnSpc>
              <a:buFont typeface="Wingdings" panose="05000000000000000000" pitchFamily="2" charset="2"/>
              <a:buChar char="§"/>
            </a:pPr>
            <a:r>
              <a:rPr lang="en-US" sz="1800" dirty="0"/>
              <a:t>Do NOT send any PII through email</a:t>
            </a:r>
            <a:endParaRPr lang="en-US" dirty="0"/>
          </a:p>
        </p:txBody>
      </p:sp>
    </p:spTree>
    <p:extLst>
      <p:ext uri="{BB962C8B-B14F-4D97-AF65-F5344CB8AC3E}">
        <p14:creationId xmlns:p14="http://schemas.microsoft.com/office/powerpoint/2010/main" val="134580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6FAB-788E-887F-DDD0-43AAC8F04657}"/>
              </a:ext>
            </a:extLst>
          </p:cNvPr>
          <p:cNvSpPr>
            <a:spLocks noGrp="1"/>
          </p:cNvSpPr>
          <p:nvPr>
            <p:ph type="title"/>
          </p:nvPr>
        </p:nvSpPr>
        <p:spPr/>
        <p:txBody>
          <a:bodyPr/>
          <a:lstStyle/>
          <a:p>
            <a:r>
              <a:rPr lang="en-US" sz="2800" dirty="0"/>
              <a:t>Completing the UAR Spreadsheet Template</a:t>
            </a:r>
          </a:p>
        </p:txBody>
      </p:sp>
      <p:sp>
        <p:nvSpPr>
          <p:cNvPr id="5" name="Content Placeholder 4">
            <a:extLst>
              <a:ext uri="{FF2B5EF4-FFF2-40B4-BE49-F238E27FC236}">
                <a16:creationId xmlns:a16="http://schemas.microsoft.com/office/drawing/2014/main" id="{02186C41-B927-59B5-1280-7EBA9524F3C4}"/>
              </a:ext>
            </a:extLst>
          </p:cNvPr>
          <p:cNvSpPr txBox="1">
            <a:spLocks/>
          </p:cNvSpPr>
          <p:nvPr/>
        </p:nvSpPr>
        <p:spPr>
          <a:xfrm>
            <a:off x="476804" y="980799"/>
            <a:ext cx="7002796" cy="1458831"/>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57175" indent="-257175">
              <a:buFont typeface="Roboto"/>
              <a:buAutoNum type="arabicPeriod"/>
            </a:pPr>
            <a:r>
              <a:rPr lang="en-US" sz="1800" dirty="0"/>
              <a:t>Download the UAR Spreadsheet Template from the ACCESS_UAR or the CMAS_UAR folder in Syncplicity.</a:t>
            </a:r>
          </a:p>
          <a:p>
            <a:pPr marL="257175" indent="-257175">
              <a:buFont typeface="Roboto"/>
              <a:buAutoNum type="arabicPeriod"/>
            </a:pPr>
            <a:endParaRPr lang="en-US" sz="1800" dirty="0"/>
          </a:p>
          <a:p>
            <a:pPr marL="257175" indent="-257175">
              <a:buFont typeface="Roboto"/>
              <a:buAutoNum type="arabicPeriod"/>
            </a:pPr>
            <a:r>
              <a:rPr lang="en-US" sz="1800" dirty="0"/>
              <a:t>Fill in the information for each student requesting the UAR.</a:t>
            </a:r>
          </a:p>
        </p:txBody>
      </p:sp>
      <p:pic>
        <p:nvPicPr>
          <p:cNvPr id="6" name="Picture 5" descr="Screen shot of UAR Spreadsheet.">
            <a:extLst>
              <a:ext uri="{FF2B5EF4-FFF2-40B4-BE49-F238E27FC236}">
                <a16:creationId xmlns:a16="http://schemas.microsoft.com/office/drawing/2014/main" id="{F902E5C3-B3CE-1342-7DFA-CBF9DF693BAE}"/>
              </a:ext>
            </a:extLst>
          </p:cNvPr>
          <p:cNvPicPr>
            <a:picLocks noChangeAspect="1"/>
          </p:cNvPicPr>
          <p:nvPr/>
        </p:nvPicPr>
        <p:blipFill>
          <a:blip r:embed="rId2"/>
          <a:stretch>
            <a:fillRect/>
          </a:stretch>
        </p:blipFill>
        <p:spPr>
          <a:xfrm>
            <a:off x="37214" y="2887782"/>
            <a:ext cx="9032358" cy="1051172"/>
          </a:xfrm>
          <a:prstGeom prst="rect">
            <a:avLst/>
          </a:prstGeom>
        </p:spPr>
      </p:pic>
    </p:spTree>
    <p:extLst>
      <p:ext uri="{BB962C8B-B14F-4D97-AF65-F5344CB8AC3E}">
        <p14:creationId xmlns:p14="http://schemas.microsoft.com/office/powerpoint/2010/main" val="211442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9E12-44EC-1DD9-69E3-B766B1327007}"/>
              </a:ext>
            </a:extLst>
          </p:cNvPr>
          <p:cNvSpPr>
            <a:spLocks noGrp="1"/>
          </p:cNvSpPr>
          <p:nvPr>
            <p:ph type="title"/>
          </p:nvPr>
        </p:nvSpPr>
        <p:spPr/>
        <p:txBody>
          <a:bodyPr/>
          <a:lstStyle/>
          <a:p>
            <a:r>
              <a:rPr lang="en-US" sz="2800" dirty="0"/>
              <a:t>Privacy Protections for Children’s Online Data</a:t>
            </a:r>
          </a:p>
        </p:txBody>
      </p:sp>
      <p:sp>
        <p:nvSpPr>
          <p:cNvPr id="3" name="Text Placeholder 2">
            <a:extLst>
              <a:ext uri="{FF2B5EF4-FFF2-40B4-BE49-F238E27FC236}">
                <a16:creationId xmlns:a16="http://schemas.microsoft.com/office/drawing/2014/main" id="{C0B25E04-74DD-1C9C-5CEF-D3F6923C96CC}"/>
              </a:ext>
            </a:extLst>
          </p:cNvPr>
          <p:cNvSpPr>
            <a:spLocks noGrp="1"/>
          </p:cNvSpPr>
          <p:nvPr>
            <p:ph type="body" idx="1"/>
          </p:nvPr>
        </p:nvSpPr>
        <p:spPr>
          <a:xfrm>
            <a:off x="311699" y="1152475"/>
            <a:ext cx="6971417" cy="3034800"/>
          </a:xfrm>
        </p:spPr>
        <p:txBody>
          <a:bodyPr>
            <a:normAutofit/>
          </a:bodyPr>
          <a:lstStyle/>
          <a:p>
            <a:pPr>
              <a:buFont typeface="Wingdings" panose="05000000000000000000" pitchFamily="2" charset="2"/>
              <a:buChar char="§"/>
            </a:pPr>
            <a:r>
              <a:rPr lang="en-US" sz="1800" dirty="0"/>
              <a:t>Senate Bill 24-014</a:t>
            </a:r>
          </a:p>
          <a:p>
            <a:pPr>
              <a:buFont typeface="Wingdings" panose="05000000000000000000" pitchFamily="2" charset="2"/>
              <a:buChar char="§"/>
            </a:pPr>
            <a:r>
              <a:rPr lang="en-US" sz="1800" dirty="0"/>
              <a:t>Amendment to Colorado’s Privacy Laws to add online protections for minors.</a:t>
            </a:r>
          </a:p>
          <a:p>
            <a:pPr>
              <a:buFont typeface="Wingdings" panose="05000000000000000000" pitchFamily="2" charset="2"/>
              <a:buChar char="§"/>
            </a:pPr>
            <a:r>
              <a:rPr lang="en-US" sz="1800" dirty="0"/>
              <a:t>Extension of privacy rights to minors and enforcement in the same manner as authorized under the Colorado Privacy Act.</a:t>
            </a:r>
          </a:p>
          <a:p>
            <a:pPr marL="127000" indent="0">
              <a:buNone/>
            </a:pPr>
            <a:r>
              <a:rPr lang="en-US" sz="1800" dirty="0"/>
              <a:t>		     </a:t>
            </a:r>
            <a:r>
              <a:rPr lang="en-US" sz="1200" dirty="0"/>
              <a:t>[6-1-1301 – 6-1-1313, C.R.S (Amendment effective October 1, 2024]</a:t>
            </a:r>
          </a:p>
        </p:txBody>
      </p:sp>
    </p:spTree>
    <p:extLst>
      <p:ext uri="{BB962C8B-B14F-4D97-AF65-F5344CB8AC3E}">
        <p14:creationId xmlns:p14="http://schemas.microsoft.com/office/powerpoint/2010/main" val="898021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AB7C-FA01-36DE-3890-4B1A3E3819BC}"/>
              </a:ext>
            </a:extLst>
          </p:cNvPr>
          <p:cNvSpPr>
            <a:spLocks noGrp="1"/>
          </p:cNvSpPr>
          <p:nvPr>
            <p:ph type="title"/>
          </p:nvPr>
        </p:nvSpPr>
        <p:spPr/>
        <p:txBody>
          <a:bodyPr/>
          <a:lstStyle/>
          <a:p>
            <a:r>
              <a:rPr lang="en-US" sz="2800" dirty="0"/>
              <a:t>Completing the UAR Spreadsheet Template (cont’d)</a:t>
            </a:r>
          </a:p>
        </p:txBody>
      </p:sp>
      <p:sp>
        <p:nvSpPr>
          <p:cNvPr id="5" name="Content Placeholder 4">
            <a:extLst>
              <a:ext uri="{FF2B5EF4-FFF2-40B4-BE49-F238E27FC236}">
                <a16:creationId xmlns:a16="http://schemas.microsoft.com/office/drawing/2014/main" id="{8C498FF7-D5E5-F835-F213-4FE9C418B433}"/>
              </a:ext>
            </a:extLst>
          </p:cNvPr>
          <p:cNvSpPr txBox="1">
            <a:spLocks/>
          </p:cNvSpPr>
          <p:nvPr/>
        </p:nvSpPr>
        <p:spPr>
          <a:xfrm>
            <a:off x="286743" y="1006544"/>
            <a:ext cx="7935108" cy="82173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346075" indent="-346075">
              <a:buFont typeface="Roboto"/>
              <a:buNone/>
            </a:pPr>
            <a:r>
              <a:rPr lang="en-US" sz="1800" dirty="0"/>
              <a:t>3.  Some cells have a drop-down selection. Select the cell. There is an arrow to the right of the cell.  Click on the arrow to see the drop-down selection</a:t>
            </a:r>
            <a:r>
              <a:rPr lang="en-US" dirty="0"/>
              <a:t>.</a:t>
            </a:r>
          </a:p>
        </p:txBody>
      </p:sp>
      <p:grpSp>
        <p:nvGrpSpPr>
          <p:cNvPr id="3" name="Group 2" descr="Screen shot of UAR Spreadsheet">
            <a:extLst>
              <a:ext uri="{FF2B5EF4-FFF2-40B4-BE49-F238E27FC236}">
                <a16:creationId xmlns:a16="http://schemas.microsoft.com/office/drawing/2014/main" id="{55C563E4-DF85-E453-6331-D9553F07A0C0}"/>
              </a:ext>
            </a:extLst>
          </p:cNvPr>
          <p:cNvGrpSpPr/>
          <p:nvPr/>
        </p:nvGrpSpPr>
        <p:grpSpPr>
          <a:xfrm>
            <a:off x="399674" y="1863125"/>
            <a:ext cx="8021312" cy="1014750"/>
            <a:chOff x="399674" y="1863125"/>
            <a:chExt cx="8021312" cy="1014750"/>
          </a:xfrm>
        </p:grpSpPr>
        <p:pic>
          <p:nvPicPr>
            <p:cNvPr id="6" name="Content Placeholder 7" descr="Screen-shot of UAR spreadsheet. ">
              <a:extLst>
                <a:ext uri="{FF2B5EF4-FFF2-40B4-BE49-F238E27FC236}">
                  <a16:creationId xmlns:a16="http://schemas.microsoft.com/office/drawing/2014/main" id="{6C5C5656-02A7-5FCD-FA4E-0FED59ED3C36}"/>
                </a:ext>
              </a:extLst>
            </p:cNvPr>
            <p:cNvPicPr>
              <a:picLocks noChangeAspect="1"/>
            </p:cNvPicPr>
            <p:nvPr/>
          </p:nvPicPr>
          <p:blipFill rotWithShape="1">
            <a:blip r:embed="rId2"/>
            <a:srcRect t="7426"/>
            <a:stretch/>
          </p:blipFill>
          <p:spPr>
            <a:xfrm>
              <a:off x="399674" y="1863125"/>
              <a:ext cx="8021312" cy="1014750"/>
            </a:xfrm>
            <a:prstGeom prst="rect">
              <a:avLst/>
            </a:prstGeom>
          </p:spPr>
        </p:pic>
        <p:sp>
          <p:nvSpPr>
            <p:cNvPr id="7" name="Rectangle 6" descr="A cell within the UAR spreadsheet is outlined.">
              <a:extLst>
                <a:ext uri="{FF2B5EF4-FFF2-40B4-BE49-F238E27FC236}">
                  <a16:creationId xmlns:a16="http://schemas.microsoft.com/office/drawing/2014/main" id="{79DF600D-04DA-590F-D0F1-D91CE1089A6D}"/>
                </a:ext>
              </a:extLst>
            </p:cNvPr>
            <p:cNvSpPr/>
            <p:nvPr/>
          </p:nvSpPr>
          <p:spPr>
            <a:xfrm>
              <a:off x="5166230" y="2515408"/>
              <a:ext cx="580218" cy="1126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descr="Arrow points to a drop-down arrow to the right of the highlighted cell.">
              <a:extLst>
                <a:ext uri="{FF2B5EF4-FFF2-40B4-BE49-F238E27FC236}">
                  <a16:creationId xmlns:a16="http://schemas.microsoft.com/office/drawing/2014/main" id="{967FF506-A383-F676-12C1-ED34B754200E}"/>
                </a:ext>
              </a:extLst>
            </p:cNvPr>
            <p:cNvCxnSpPr>
              <a:cxnSpLocks/>
            </p:cNvCxnSpPr>
            <p:nvPr/>
          </p:nvCxnSpPr>
          <p:spPr>
            <a:xfrm flipH="1">
              <a:off x="5834392" y="2356459"/>
              <a:ext cx="388855" cy="20633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9" name="TextBox 8">
            <a:extLst>
              <a:ext uri="{FF2B5EF4-FFF2-40B4-BE49-F238E27FC236}">
                <a16:creationId xmlns:a16="http://schemas.microsoft.com/office/drawing/2014/main" id="{0346965A-B269-7534-D22E-42AD33398E4F}"/>
              </a:ext>
            </a:extLst>
          </p:cNvPr>
          <p:cNvSpPr txBox="1"/>
          <p:nvPr/>
        </p:nvSpPr>
        <p:spPr>
          <a:xfrm>
            <a:off x="311700" y="3183430"/>
            <a:ext cx="5772739" cy="369332"/>
          </a:xfrm>
          <a:prstGeom prst="rect">
            <a:avLst/>
          </a:prstGeom>
          <a:noFill/>
        </p:spPr>
        <p:txBody>
          <a:bodyPr wrap="square" rtlCol="0">
            <a:spAutoFit/>
          </a:bodyPr>
          <a:lstStyle/>
          <a:p>
            <a:r>
              <a:rPr lang="en-US" sz="1800" dirty="0"/>
              <a:t>4.  Select the appropriate choice from the drop-down.</a:t>
            </a:r>
          </a:p>
        </p:txBody>
      </p:sp>
      <p:pic>
        <p:nvPicPr>
          <p:cNvPr id="10" name="Picture 9" descr="Screen-shot of the UAR spreadsheet with the drop-down menu after the drop-down arrow is selected. Disability categories appear: Autism, Deaf-blindness, Developmental delay, Serious emotional disability, Hearing impairment, Intellectual disability, Multiple disabilities, Orthopedic impairment.">
            <a:extLst>
              <a:ext uri="{FF2B5EF4-FFF2-40B4-BE49-F238E27FC236}">
                <a16:creationId xmlns:a16="http://schemas.microsoft.com/office/drawing/2014/main" id="{8770C597-4D80-823A-D59B-A0E863A52BE8}"/>
              </a:ext>
            </a:extLst>
          </p:cNvPr>
          <p:cNvPicPr>
            <a:picLocks noChangeAspect="1"/>
          </p:cNvPicPr>
          <p:nvPr/>
        </p:nvPicPr>
        <p:blipFill rotWithShape="1">
          <a:blip r:embed="rId3"/>
          <a:srcRect t="6943"/>
          <a:stretch/>
        </p:blipFill>
        <p:spPr>
          <a:xfrm>
            <a:off x="422746" y="3533503"/>
            <a:ext cx="7998240" cy="1208618"/>
          </a:xfrm>
          <a:prstGeom prst="rect">
            <a:avLst/>
          </a:prstGeom>
        </p:spPr>
      </p:pic>
    </p:spTree>
    <p:extLst>
      <p:ext uri="{BB962C8B-B14F-4D97-AF65-F5344CB8AC3E}">
        <p14:creationId xmlns:p14="http://schemas.microsoft.com/office/powerpoint/2010/main" val="3548002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7120-6D3A-6CD7-596F-093434F6220E}"/>
              </a:ext>
            </a:extLst>
          </p:cNvPr>
          <p:cNvSpPr>
            <a:spLocks noGrp="1"/>
          </p:cNvSpPr>
          <p:nvPr>
            <p:ph type="title"/>
          </p:nvPr>
        </p:nvSpPr>
        <p:spPr/>
        <p:txBody>
          <a:bodyPr/>
          <a:lstStyle/>
          <a:p>
            <a:r>
              <a:rPr lang="en-US" sz="2800" dirty="0"/>
              <a:t>ELA Assessment Accommodation Policy</a:t>
            </a:r>
          </a:p>
        </p:txBody>
      </p:sp>
      <p:sp>
        <p:nvSpPr>
          <p:cNvPr id="5" name="Content Placeholder 2">
            <a:extLst>
              <a:ext uri="{FF2B5EF4-FFF2-40B4-BE49-F238E27FC236}">
                <a16:creationId xmlns:a16="http://schemas.microsoft.com/office/drawing/2014/main" id="{31346920-C8A4-01AC-9BAD-1A6E5568F55B}"/>
              </a:ext>
            </a:extLst>
          </p:cNvPr>
          <p:cNvSpPr txBox="1">
            <a:spLocks/>
          </p:cNvSpPr>
          <p:nvPr/>
        </p:nvSpPr>
        <p:spPr>
          <a:xfrm>
            <a:off x="311700" y="1074509"/>
            <a:ext cx="7412555"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i="1" dirty="0"/>
              <a:t>The 2020 Colorado Academic Standards (CAS) expect students to read (decode a printed or tactile code) and comprehend (make meaning of) literary and informational texts independently and proficiently. </a:t>
            </a:r>
          </a:p>
          <a:p>
            <a:pPr marL="0" indent="0">
              <a:buFont typeface="Roboto"/>
              <a:buNone/>
            </a:pPr>
            <a:endParaRPr lang="en-US" sz="1800" i="1" dirty="0"/>
          </a:p>
          <a:p>
            <a:pPr marL="0" indent="0">
              <a:buFont typeface="Roboto"/>
              <a:buNone/>
            </a:pPr>
            <a:r>
              <a:rPr lang="en-US" sz="1800" dirty="0"/>
              <a:t>Assessment administration adjustments that would change this expectation are not accommodations.    </a:t>
            </a:r>
          </a:p>
        </p:txBody>
      </p:sp>
    </p:spTree>
    <p:extLst>
      <p:ext uri="{BB962C8B-B14F-4D97-AF65-F5344CB8AC3E}">
        <p14:creationId xmlns:p14="http://schemas.microsoft.com/office/powerpoint/2010/main" val="2068884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D5FF-BD4D-C7BD-E1CA-A17498CC809E}"/>
              </a:ext>
            </a:extLst>
          </p:cNvPr>
          <p:cNvSpPr>
            <a:spLocks noGrp="1"/>
          </p:cNvSpPr>
          <p:nvPr>
            <p:ph type="title"/>
          </p:nvPr>
        </p:nvSpPr>
        <p:spPr/>
        <p:txBody>
          <a:bodyPr/>
          <a:lstStyle/>
          <a:p>
            <a:r>
              <a:rPr lang="en-US" sz="2800" dirty="0"/>
              <a:t>ELA Assessment Accommodation Policy (cont’d)</a:t>
            </a:r>
          </a:p>
        </p:txBody>
      </p:sp>
      <p:sp>
        <p:nvSpPr>
          <p:cNvPr id="5" name="Content Placeholder 2">
            <a:extLst>
              <a:ext uri="{FF2B5EF4-FFF2-40B4-BE49-F238E27FC236}">
                <a16:creationId xmlns:a16="http://schemas.microsoft.com/office/drawing/2014/main" id="{66762552-5CC1-17DF-B95A-6B36D3ED291B}"/>
              </a:ext>
            </a:extLst>
          </p:cNvPr>
          <p:cNvSpPr txBox="1">
            <a:spLocks/>
          </p:cNvSpPr>
          <p:nvPr/>
        </p:nvSpPr>
        <p:spPr>
          <a:xfrm>
            <a:off x="0" y="1097757"/>
            <a:ext cx="8288079" cy="3480197"/>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725" dirty="0"/>
              <a:t>Because the CMAS English language arts assessment measures reading and writing components of the CAS, providing auditory presentation of printed text changes the assessment’s focus from reading and comprehension of text to listening and comprehension of text, which falls under different, unassessed listening standards.</a:t>
            </a:r>
          </a:p>
          <a:p>
            <a:pPr>
              <a:buFont typeface="Wingdings" panose="05000000000000000000" pitchFamily="2" charset="2"/>
              <a:buChar char="§"/>
            </a:pPr>
            <a:endParaRPr lang="en-US" sz="1725" dirty="0"/>
          </a:p>
          <a:p>
            <a:pPr>
              <a:buFont typeface="Wingdings" panose="05000000000000000000" pitchFamily="2" charset="2"/>
              <a:buChar char="§"/>
            </a:pPr>
            <a:r>
              <a:rPr lang="en-US" sz="1725" dirty="0"/>
              <a:t>The CMAS ELA accommodations policy is grounded in IDEA requirements that only </a:t>
            </a:r>
            <a:r>
              <a:rPr lang="en-US" sz="1725" b="1" dirty="0">
                <a:solidFill>
                  <a:schemeClr val="accent1">
                    <a:lumMod val="75000"/>
                  </a:schemeClr>
                </a:solidFill>
              </a:rPr>
              <a:t>changes to the assessment experience </a:t>
            </a:r>
            <a:r>
              <a:rPr lang="en-US" sz="1725" dirty="0"/>
              <a:t>that do not invalidate a score may be considered as accommodations on the state assessments (34 CFR </a:t>
            </a:r>
            <a:r>
              <a:rPr lang="en-US" sz="1725" dirty="0">
                <a:latin typeface="Arial" panose="020B0604020202020204" pitchFamily="34" charset="0"/>
                <a:cs typeface="Arial" panose="020B0604020202020204" pitchFamily="34" charset="0"/>
              </a:rPr>
              <a:t>§ 300.160)</a:t>
            </a:r>
          </a:p>
          <a:p>
            <a:pPr>
              <a:buFont typeface="Wingdings" panose="05000000000000000000" pitchFamily="2" charset="2"/>
              <a:buChar char="§"/>
            </a:pPr>
            <a:endParaRPr lang="en-US" sz="1725" dirty="0">
              <a:latin typeface="Arial" panose="020B0604020202020204" pitchFamily="34" charset="0"/>
              <a:cs typeface="Arial" panose="020B0604020202020204" pitchFamily="34" charset="0"/>
            </a:endParaRPr>
          </a:p>
          <a:p>
            <a:pPr lvl="1" indent="-285750">
              <a:buFont typeface="Wingdings" panose="05000000000000000000" pitchFamily="2" charset="2"/>
              <a:buChar char="§"/>
            </a:pPr>
            <a:r>
              <a:rPr lang="en-US" sz="1425" dirty="0">
                <a:latin typeface="Arial" panose="020B0604020202020204" pitchFamily="34" charset="0"/>
                <a:cs typeface="Arial" panose="020B0604020202020204" pitchFamily="34" charset="0"/>
              </a:rPr>
              <a:t>If a student has a significantly rare situation (e.g., a newly visually impaired student who has not had an opportunity to learn braille) that needs consideration, contact </a:t>
            </a:r>
            <a:r>
              <a:rPr lang="en-US" sz="1425" dirty="0">
                <a:latin typeface="Arial" panose="020B0604020202020204" pitchFamily="34" charset="0"/>
                <a:cs typeface="Arial" panose="020B0604020202020204" pitchFamily="34" charset="0"/>
                <a:hlinkClick r:id="rId2"/>
              </a:rPr>
              <a:t>Arti Sachdeva</a:t>
            </a:r>
            <a:r>
              <a:rPr lang="en-US" sz="1425" dirty="0">
                <a:latin typeface="Arial" panose="020B0604020202020204" pitchFamily="34" charset="0"/>
                <a:cs typeface="Arial" panose="020B0604020202020204" pitchFamily="34" charset="0"/>
              </a:rPr>
              <a:t> at CDE. </a:t>
            </a:r>
            <a:endParaRPr lang="en-US" sz="1425" dirty="0"/>
          </a:p>
        </p:txBody>
      </p:sp>
    </p:spTree>
    <p:extLst>
      <p:ext uri="{BB962C8B-B14F-4D97-AF65-F5344CB8AC3E}">
        <p14:creationId xmlns:p14="http://schemas.microsoft.com/office/powerpoint/2010/main" val="3441948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8624-8C42-C957-D891-BAC926C43EBC}"/>
              </a:ext>
            </a:extLst>
          </p:cNvPr>
          <p:cNvSpPr>
            <a:spLocks noGrp="1"/>
          </p:cNvSpPr>
          <p:nvPr>
            <p:ph type="title"/>
          </p:nvPr>
        </p:nvSpPr>
        <p:spPr/>
        <p:txBody>
          <a:bodyPr/>
          <a:lstStyle/>
          <a:p>
            <a:r>
              <a:rPr lang="en-US" sz="2800" dirty="0"/>
              <a:t>Reminders</a:t>
            </a:r>
          </a:p>
        </p:txBody>
      </p:sp>
      <p:sp>
        <p:nvSpPr>
          <p:cNvPr id="5" name="Content Placeholder 3">
            <a:extLst>
              <a:ext uri="{FF2B5EF4-FFF2-40B4-BE49-F238E27FC236}">
                <a16:creationId xmlns:a16="http://schemas.microsoft.com/office/drawing/2014/main" id="{98527A40-9DF3-3E2E-5E8F-2E6BAB58222C}"/>
              </a:ext>
            </a:extLst>
          </p:cNvPr>
          <p:cNvSpPr txBox="1">
            <a:spLocks/>
          </p:cNvSpPr>
          <p:nvPr/>
        </p:nvSpPr>
        <p:spPr>
          <a:xfrm>
            <a:off x="138224" y="1097757"/>
            <a:ext cx="7634176"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t>Data must be submitted with all UAR submissions for consideration</a:t>
            </a:r>
          </a:p>
          <a:p>
            <a:pPr lvl="1">
              <a:buFont typeface="Wingdings" panose="05000000000000000000" pitchFamily="2" charset="2"/>
              <a:buChar char="§"/>
            </a:pPr>
            <a:r>
              <a:rPr lang="en-US" sz="1800" dirty="0"/>
              <a:t>Do not send student IEPs with UAR submissions.</a:t>
            </a:r>
          </a:p>
          <a:p>
            <a:pPr>
              <a:buFont typeface="Wingdings" panose="05000000000000000000" pitchFamily="2" charset="2"/>
              <a:buChar char="§"/>
            </a:pPr>
            <a:r>
              <a:rPr lang="en-US" sz="1800" dirty="0"/>
              <a:t>Math Charts and Counters are approved at the district level and do not come to CDE</a:t>
            </a:r>
          </a:p>
          <a:p>
            <a:pPr lvl="1">
              <a:buFont typeface="Wingdings" panose="05000000000000000000" pitchFamily="2" charset="2"/>
              <a:buChar char="§"/>
            </a:pPr>
            <a:r>
              <a:rPr lang="en-US" sz="1800" dirty="0"/>
              <a:t>Number lines are not an approved tool and cannot be used on the math assessment</a:t>
            </a:r>
          </a:p>
          <a:p>
            <a:pPr>
              <a:buFont typeface="Wingdings" panose="05000000000000000000" pitchFamily="2" charset="2"/>
              <a:buChar char="§"/>
            </a:pPr>
            <a:r>
              <a:rPr lang="en-US" sz="1800" dirty="0"/>
              <a:t>Modifications are a misadministration and will result in invalidation of scores</a:t>
            </a:r>
          </a:p>
          <a:p>
            <a:pPr lvl="1">
              <a:buFont typeface="Wingdings" panose="05000000000000000000" pitchFamily="2" charset="2"/>
              <a:buChar char="§"/>
            </a:pPr>
            <a:r>
              <a:rPr lang="en-US" sz="1800" dirty="0"/>
              <a:t>If there is a significantly rare situation that needs to be taken into consideration, contact </a:t>
            </a:r>
            <a:r>
              <a:rPr lang="en-US" sz="1800" dirty="0">
                <a:hlinkClick r:id="rId2"/>
              </a:rPr>
              <a:t>Arti Sachdeva</a:t>
            </a:r>
            <a:r>
              <a:rPr lang="en-US" sz="1800" dirty="0"/>
              <a:t> at CDE</a:t>
            </a:r>
          </a:p>
          <a:p>
            <a:pPr lvl="1"/>
            <a:endParaRPr lang="en-US" dirty="0"/>
          </a:p>
        </p:txBody>
      </p:sp>
    </p:spTree>
    <p:extLst>
      <p:ext uri="{BB962C8B-B14F-4D97-AF65-F5344CB8AC3E}">
        <p14:creationId xmlns:p14="http://schemas.microsoft.com/office/powerpoint/2010/main" val="1459819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01C1BF81-53E1-91F6-16C3-B9F76AC0F8FD}"/>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dirty="0">
                <a:solidFill>
                  <a:schemeClr val="bg1"/>
                </a:solidFill>
              </a:rPr>
              <a:t>Colorado PSAT/SAT</a:t>
            </a:r>
            <a:endParaRPr sz="3600" dirty="0">
              <a:solidFill>
                <a:schemeClr val="bg1"/>
              </a:solidFill>
            </a:endParaRPr>
          </a:p>
        </p:txBody>
      </p:sp>
      <p:pic>
        <p:nvPicPr>
          <p:cNvPr id="4" name="Picture 3" descr="CDE Logo">
            <a:extLst>
              <a:ext uri="{FF2B5EF4-FFF2-40B4-BE49-F238E27FC236}">
                <a16:creationId xmlns:a16="http://schemas.microsoft.com/office/drawing/2014/main" id="{6136B1C9-78A4-BFA7-2363-7E98FF499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185359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E76C-018B-DDBF-38E0-943E5363EB7E}"/>
              </a:ext>
            </a:extLst>
          </p:cNvPr>
          <p:cNvSpPr>
            <a:spLocks noGrp="1"/>
          </p:cNvSpPr>
          <p:nvPr>
            <p:ph type="title"/>
          </p:nvPr>
        </p:nvSpPr>
        <p:spPr/>
        <p:txBody>
          <a:bodyPr/>
          <a:lstStyle/>
          <a:p>
            <a:r>
              <a:rPr lang="en-US" sz="2800" dirty="0"/>
              <a:t>CO PSAT and SAT Accommodations</a:t>
            </a:r>
          </a:p>
        </p:txBody>
      </p:sp>
      <p:sp>
        <p:nvSpPr>
          <p:cNvPr id="5" name="Content Placeholder 1">
            <a:extLst>
              <a:ext uri="{FF2B5EF4-FFF2-40B4-BE49-F238E27FC236}">
                <a16:creationId xmlns:a16="http://schemas.microsoft.com/office/drawing/2014/main" id="{6D3B8EF0-C097-EC88-6E83-E352521DBD46}"/>
              </a:ext>
            </a:extLst>
          </p:cNvPr>
          <p:cNvSpPr txBox="1">
            <a:spLocks/>
          </p:cNvSpPr>
          <p:nvPr/>
        </p:nvSpPr>
        <p:spPr>
          <a:xfrm>
            <a:off x="71770" y="757515"/>
            <a:ext cx="9000460"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rPr>
              <a:t>PSAT is administered to all* students in grades 9 and 10 and SAT is administered to all* students in grade 11</a:t>
            </a:r>
          </a:p>
          <a:p>
            <a:pPr lvl="1">
              <a:buFont typeface="Wingdings" panose="05000000000000000000" pitchFamily="2" charset="2"/>
              <a:buChar char="§"/>
            </a:pPr>
            <a:r>
              <a:rPr lang="en-US" sz="1800" dirty="0">
                <a:solidFill>
                  <a:srgbClr val="000000"/>
                </a:solidFill>
              </a:rPr>
              <a:t>PSAT/SAT accommodation requests are submitted to the College Board through their SSD Online system.</a:t>
            </a:r>
          </a:p>
          <a:p>
            <a:pPr lvl="2">
              <a:buFont typeface="Wingdings" panose="05000000000000000000" pitchFamily="2" charset="2"/>
              <a:buChar char="§"/>
            </a:pPr>
            <a:r>
              <a:rPr lang="en-US" sz="1800" dirty="0">
                <a:solidFill>
                  <a:srgbClr val="000000"/>
                </a:solidFill>
              </a:rPr>
              <a:t>Most accommodation requests are approved according to the information provided in the student’s IEP/504 plan.</a:t>
            </a:r>
          </a:p>
          <a:p>
            <a:pPr lvl="2">
              <a:buFont typeface="Wingdings" panose="05000000000000000000" pitchFamily="2" charset="2"/>
              <a:buChar char="§"/>
            </a:pPr>
            <a:r>
              <a:rPr lang="en-US" sz="1800" dirty="0">
                <a:solidFill>
                  <a:srgbClr val="000000"/>
                </a:solidFill>
              </a:rPr>
              <a:t>In some cases, it may be unclear how the disability impacts the student’s ability to access the assessment, and how the accommodation being requested is appropriate to provide access to the student.  In these situations, College Board may reject the initial request and ask for additional information or documentation.</a:t>
            </a:r>
          </a:p>
          <a:p>
            <a:pPr marL="0" indent="0">
              <a:buFont typeface="Arial" panose="020B0604020202020204" pitchFamily="34" charset="0"/>
              <a:buNone/>
            </a:pPr>
            <a:r>
              <a:rPr lang="en-US" sz="1800" dirty="0">
                <a:solidFill>
                  <a:srgbClr val="000000"/>
                </a:solidFill>
              </a:rPr>
              <a:t>*</a:t>
            </a:r>
            <a:r>
              <a:rPr lang="en-US" sz="1400" dirty="0">
                <a:solidFill>
                  <a:srgbClr val="000000"/>
                </a:solidFill>
              </a:rPr>
              <a:t>Students who participate in CoAlt take the DLM ELA and Math assessment instead of PSAT/SAT</a:t>
            </a:r>
          </a:p>
        </p:txBody>
      </p:sp>
    </p:spTree>
    <p:extLst>
      <p:ext uri="{BB962C8B-B14F-4D97-AF65-F5344CB8AC3E}">
        <p14:creationId xmlns:p14="http://schemas.microsoft.com/office/powerpoint/2010/main" val="3239786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5EB2-3905-6A52-4316-63EF0858494B}"/>
              </a:ext>
            </a:extLst>
          </p:cNvPr>
          <p:cNvSpPr>
            <a:spLocks noGrp="1"/>
          </p:cNvSpPr>
          <p:nvPr>
            <p:ph type="title"/>
          </p:nvPr>
        </p:nvSpPr>
        <p:spPr/>
        <p:txBody>
          <a:bodyPr/>
          <a:lstStyle/>
          <a:p>
            <a:r>
              <a:rPr lang="en-US" sz="2800" dirty="0"/>
              <a:t>College Board Accommodations Update</a:t>
            </a:r>
          </a:p>
        </p:txBody>
      </p:sp>
      <p:sp>
        <p:nvSpPr>
          <p:cNvPr id="5" name="Content Placeholder 2">
            <a:extLst>
              <a:ext uri="{FF2B5EF4-FFF2-40B4-BE49-F238E27FC236}">
                <a16:creationId xmlns:a16="http://schemas.microsoft.com/office/drawing/2014/main" id="{108A1F03-C41E-0901-8B1B-F375AC4A9F4B}"/>
              </a:ext>
            </a:extLst>
          </p:cNvPr>
          <p:cNvSpPr txBox="1">
            <a:spLocks/>
          </p:cNvSpPr>
          <p:nvPr/>
        </p:nvSpPr>
        <p:spPr>
          <a:xfrm>
            <a:off x="175438" y="943585"/>
            <a:ext cx="8904766"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PSAT/SAT is delivered </a:t>
            </a:r>
            <a:r>
              <a:rPr lang="en-US" sz="1800" b="1" dirty="0"/>
              <a:t>online</a:t>
            </a:r>
            <a:r>
              <a:rPr lang="en-US" sz="1800" dirty="0"/>
              <a:t> for all students</a:t>
            </a:r>
          </a:p>
          <a:p>
            <a:pPr>
              <a:buFont typeface="Wingdings" panose="05000000000000000000" pitchFamily="2" charset="2"/>
              <a:buChar char="§"/>
            </a:pPr>
            <a:r>
              <a:rPr lang="en-US" sz="1800" dirty="0"/>
              <a:t>Paper-based testing is an accommodation </a:t>
            </a:r>
          </a:p>
          <a:p>
            <a:pPr marL="628650" lvl="1" indent="-285750">
              <a:buFont typeface="Wingdings" panose="05000000000000000000" pitchFamily="2" charset="2"/>
              <a:buChar char="§"/>
            </a:pPr>
            <a:r>
              <a:rPr lang="en-US" sz="1800" dirty="0"/>
              <a:t>Only available to students with a documented disability on their IEP/504 Plan </a:t>
            </a:r>
          </a:p>
          <a:p>
            <a:pPr lvl="1">
              <a:buFont typeface="Wingdings" panose="05000000000000000000" pitchFamily="2" charset="2"/>
              <a:buChar char="§"/>
            </a:pPr>
            <a:r>
              <a:rPr lang="en-US" sz="1800" dirty="0"/>
              <a:t>To be considered for paper-based testing, the student’s disability must directly result in the student’s inability to access a digital test. It is expected that almost all students will be able to test using a computer with or without accommodations, and very few students will be approved for paper-based testing.</a:t>
            </a:r>
          </a:p>
          <a:p>
            <a:pPr>
              <a:buFont typeface="Wingdings" panose="05000000000000000000" pitchFamily="2" charset="2"/>
              <a:buChar char="§"/>
            </a:pPr>
            <a:r>
              <a:rPr lang="en-US" sz="1800" dirty="0"/>
              <a:t>The PSAT/SAT page of the </a:t>
            </a:r>
            <a:r>
              <a:rPr lang="en-US" sz="1800" dirty="0">
                <a:hlinkClick r:id="rId2"/>
              </a:rPr>
              <a:t>Accommodations Crosswalk</a:t>
            </a:r>
            <a:r>
              <a:rPr lang="en-US" sz="1800" dirty="0"/>
              <a:t> reflects online universal accessibility and accommodations</a:t>
            </a:r>
          </a:p>
        </p:txBody>
      </p:sp>
    </p:spTree>
    <p:extLst>
      <p:ext uri="{BB962C8B-B14F-4D97-AF65-F5344CB8AC3E}">
        <p14:creationId xmlns:p14="http://schemas.microsoft.com/office/powerpoint/2010/main" val="495524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52F6-1380-3C1D-6EAB-A39A58734A1E}"/>
              </a:ext>
            </a:extLst>
          </p:cNvPr>
          <p:cNvSpPr>
            <a:spLocks noGrp="1"/>
          </p:cNvSpPr>
          <p:nvPr>
            <p:ph type="title"/>
          </p:nvPr>
        </p:nvSpPr>
        <p:spPr/>
        <p:txBody>
          <a:bodyPr/>
          <a:lstStyle/>
          <a:p>
            <a:r>
              <a:rPr lang="en-US" sz="2800" dirty="0"/>
              <a:t>College Board Accommodations Requests</a:t>
            </a:r>
          </a:p>
        </p:txBody>
      </p:sp>
      <p:sp>
        <p:nvSpPr>
          <p:cNvPr id="5" name="Content Placeholder 2">
            <a:extLst>
              <a:ext uri="{FF2B5EF4-FFF2-40B4-BE49-F238E27FC236}">
                <a16:creationId xmlns:a16="http://schemas.microsoft.com/office/drawing/2014/main" id="{A5E1BE6E-5A82-37F1-61DF-E0AC4297EE7B}"/>
              </a:ext>
            </a:extLst>
          </p:cNvPr>
          <p:cNvSpPr txBox="1">
            <a:spLocks/>
          </p:cNvSpPr>
          <p:nvPr/>
        </p:nvSpPr>
        <p:spPr>
          <a:xfrm>
            <a:off x="255181" y="1097757"/>
            <a:ext cx="8612371"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t>Pay particular attention to ensuring you submit your </a:t>
            </a:r>
            <a:r>
              <a:rPr lang="en-US" sz="1800" b="1" dirty="0"/>
              <a:t>accommodations requests</a:t>
            </a:r>
            <a:r>
              <a:rPr lang="en-US" sz="1800" dirty="0"/>
              <a:t>. Students MUST have their accommodations approved to receive the correct accommodated test form for their needs.</a:t>
            </a:r>
          </a:p>
          <a:p>
            <a:pPr>
              <a:buFont typeface="Wingdings" panose="05000000000000000000" pitchFamily="2" charset="2"/>
              <a:buChar char="§"/>
            </a:pPr>
            <a:endParaRPr lang="en-US" sz="1800" dirty="0">
              <a:solidFill>
                <a:schemeClr val="tx1"/>
              </a:solidFill>
            </a:endParaRPr>
          </a:p>
          <a:p>
            <a:pPr>
              <a:buFont typeface="Wingdings" panose="05000000000000000000" pitchFamily="2" charset="2"/>
              <a:buChar char="§"/>
            </a:pPr>
            <a:r>
              <a:rPr lang="en-US" sz="1800" dirty="0">
                <a:solidFill>
                  <a:schemeClr val="tx1"/>
                </a:solidFill>
              </a:rPr>
              <a:t>Deadlines:</a:t>
            </a:r>
          </a:p>
          <a:p>
            <a:pPr lvl="1">
              <a:buFont typeface="Wingdings" panose="05000000000000000000" pitchFamily="2" charset="2"/>
              <a:buChar char="§"/>
            </a:pPr>
            <a:r>
              <a:rPr lang="en-US" sz="1800" dirty="0">
                <a:solidFill>
                  <a:schemeClr val="tx1"/>
                </a:solidFill>
              </a:rPr>
              <a:t>PSAT/SAT Accommodations Request: </a:t>
            </a:r>
            <a:r>
              <a:rPr lang="en-US" sz="1800" b="1" dirty="0">
                <a:solidFill>
                  <a:schemeClr val="accent1">
                    <a:lumMod val="75000"/>
                  </a:schemeClr>
                </a:solidFill>
              </a:rPr>
              <a:t>February 18, 2025</a:t>
            </a:r>
          </a:p>
          <a:p>
            <a:pPr lvl="1">
              <a:buFont typeface="Wingdings" panose="05000000000000000000" pitchFamily="2" charset="2"/>
              <a:buChar char="§"/>
            </a:pPr>
            <a:r>
              <a:rPr lang="en-US" sz="1800" dirty="0">
                <a:solidFill>
                  <a:schemeClr val="tx1"/>
                </a:solidFill>
              </a:rPr>
              <a:t>PSAT/SAT Accommodations Late Request: </a:t>
            </a:r>
            <a:r>
              <a:rPr lang="en-US" sz="1800" b="1" dirty="0">
                <a:solidFill>
                  <a:schemeClr val="accent1">
                    <a:lumMod val="75000"/>
                  </a:schemeClr>
                </a:solidFill>
              </a:rPr>
              <a:t>February 28, 2025</a:t>
            </a:r>
          </a:p>
          <a:p>
            <a:pPr marL="342900" lvl="1" indent="0">
              <a:buFont typeface="Roboto"/>
              <a:buNone/>
            </a:pPr>
            <a:endParaRPr lang="en-US" sz="1650" b="1" dirty="0"/>
          </a:p>
        </p:txBody>
      </p:sp>
    </p:spTree>
    <p:extLst>
      <p:ext uri="{BB962C8B-B14F-4D97-AF65-F5344CB8AC3E}">
        <p14:creationId xmlns:p14="http://schemas.microsoft.com/office/powerpoint/2010/main" val="2983037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984F-153E-8BB3-E534-34983132AB55}"/>
              </a:ext>
            </a:extLst>
          </p:cNvPr>
          <p:cNvSpPr>
            <a:spLocks noGrp="1"/>
          </p:cNvSpPr>
          <p:nvPr>
            <p:ph type="title"/>
          </p:nvPr>
        </p:nvSpPr>
        <p:spPr/>
        <p:txBody>
          <a:bodyPr/>
          <a:lstStyle/>
          <a:p>
            <a:r>
              <a:rPr lang="en-US" sz="2800" dirty="0"/>
              <a:t>College Board Approved Accommodations</a:t>
            </a:r>
          </a:p>
        </p:txBody>
      </p:sp>
      <p:sp>
        <p:nvSpPr>
          <p:cNvPr id="5" name="Content Placeholder 2">
            <a:extLst>
              <a:ext uri="{FF2B5EF4-FFF2-40B4-BE49-F238E27FC236}">
                <a16:creationId xmlns:a16="http://schemas.microsoft.com/office/drawing/2014/main" id="{52B217AF-6B3B-5A84-63B0-7FEB355507E1}"/>
              </a:ext>
            </a:extLst>
          </p:cNvPr>
          <p:cNvSpPr txBox="1">
            <a:spLocks/>
          </p:cNvSpPr>
          <p:nvPr/>
        </p:nvSpPr>
        <p:spPr>
          <a:xfrm>
            <a:off x="148856" y="1097757"/>
            <a:ext cx="8670851"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b="1" dirty="0"/>
              <a:t>College Board Approved </a:t>
            </a:r>
            <a:r>
              <a:rPr lang="en-US" sz="1800" dirty="0"/>
              <a:t>accommodations are requested via SSD Online and are reviewed &amp; approved by College Board</a:t>
            </a:r>
          </a:p>
          <a:p>
            <a:pPr>
              <a:buFont typeface="Wingdings" panose="05000000000000000000" pitchFamily="2" charset="2"/>
              <a:buChar char="§"/>
            </a:pPr>
            <a:r>
              <a:rPr lang="en-US" sz="1800" dirty="0"/>
              <a:t>Once approved, the student will receive college- and scholarship-reportable scores when tested using these accommodations</a:t>
            </a:r>
          </a:p>
          <a:p>
            <a:pPr>
              <a:buFont typeface="Wingdings" panose="05000000000000000000" pitchFamily="2" charset="2"/>
              <a:buChar char="§"/>
            </a:pPr>
            <a:r>
              <a:rPr lang="en-US" sz="1800" dirty="0"/>
              <a:t>Approval is continuous from year to year and applies to both PSAT/SAT as well as other College Board assessments (i.e., advanced placement)</a:t>
            </a:r>
          </a:p>
          <a:p>
            <a:pPr>
              <a:buFont typeface="Wingdings" panose="05000000000000000000" pitchFamily="2" charset="2"/>
              <a:buChar char="§"/>
            </a:pPr>
            <a:r>
              <a:rPr lang="en-US" sz="1800" dirty="0"/>
              <a:t>SSD Coordinators should review and confirm each student’s approved accommodations annually, but resubmission is only required if there is a change to the students IEP/504 plan</a:t>
            </a:r>
          </a:p>
        </p:txBody>
      </p:sp>
    </p:spTree>
    <p:extLst>
      <p:ext uri="{BB962C8B-B14F-4D97-AF65-F5344CB8AC3E}">
        <p14:creationId xmlns:p14="http://schemas.microsoft.com/office/powerpoint/2010/main" val="3817434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984F-153E-8BB3-E534-34983132AB55}"/>
              </a:ext>
            </a:extLst>
          </p:cNvPr>
          <p:cNvSpPr>
            <a:spLocks noGrp="1"/>
          </p:cNvSpPr>
          <p:nvPr>
            <p:ph type="title"/>
          </p:nvPr>
        </p:nvSpPr>
        <p:spPr/>
        <p:txBody>
          <a:bodyPr/>
          <a:lstStyle/>
          <a:p>
            <a:r>
              <a:rPr lang="en-US" sz="2800" dirty="0"/>
              <a:t>State Allowed Accommodations</a:t>
            </a:r>
          </a:p>
        </p:txBody>
      </p:sp>
      <p:sp>
        <p:nvSpPr>
          <p:cNvPr id="5" name="Content Placeholder 2">
            <a:extLst>
              <a:ext uri="{FF2B5EF4-FFF2-40B4-BE49-F238E27FC236}">
                <a16:creationId xmlns:a16="http://schemas.microsoft.com/office/drawing/2014/main" id="{52B217AF-6B3B-5A84-63B0-7FEB355507E1}"/>
              </a:ext>
            </a:extLst>
          </p:cNvPr>
          <p:cNvSpPr txBox="1">
            <a:spLocks/>
          </p:cNvSpPr>
          <p:nvPr/>
        </p:nvSpPr>
        <p:spPr>
          <a:xfrm>
            <a:off x="148856" y="1097757"/>
            <a:ext cx="8670851"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b="1" dirty="0"/>
              <a:t>State Allowed </a:t>
            </a:r>
            <a:r>
              <a:rPr lang="en-US" sz="1800" dirty="0"/>
              <a:t>accommodations (SAAs) must be submitted each year</a:t>
            </a:r>
          </a:p>
          <a:p>
            <a:pPr>
              <a:buFont typeface="Wingdings" panose="05000000000000000000" pitchFamily="2" charset="2"/>
              <a:buChar char="§"/>
            </a:pPr>
            <a:r>
              <a:rPr lang="en-US" sz="1800" dirty="0"/>
              <a:t>Students testing with SAAs will receive a score, but it will not be college- or scholarship-reportable</a:t>
            </a:r>
          </a:p>
          <a:p>
            <a:pPr>
              <a:buFont typeface="Wingdings" panose="05000000000000000000" pitchFamily="2" charset="2"/>
              <a:buChar char="§"/>
            </a:pPr>
            <a:r>
              <a:rPr lang="en-US" sz="1800" dirty="0"/>
              <a:t>SAAs are typically limited to a very small number of students</a:t>
            </a:r>
          </a:p>
          <a:p>
            <a:pPr lvl="1">
              <a:buFont typeface="Wingdings" panose="05000000000000000000" pitchFamily="2" charset="2"/>
              <a:buChar char="§"/>
            </a:pPr>
            <a:r>
              <a:rPr lang="en-US" sz="1800" dirty="0"/>
              <a:t>The most common SAA is used by first-year-in-US multilingual learners who only take the math section of the PSAT or SAT</a:t>
            </a:r>
          </a:p>
          <a:p>
            <a:pPr>
              <a:buFont typeface="Wingdings" panose="05000000000000000000" pitchFamily="2" charset="2"/>
              <a:buChar char="§"/>
            </a:pPr>
            <a:r>
              <a:rPr lang="en-US" sz="1800" dirty="0"/>
              <a:t>A student’s accommodation cannot be changed from state allowed to College Board approved after the fact</a:t>
            </a:r>
          </a:p>
        </p:txBody>
      </p:sp>
    </p:spTree>
    <p:extLst>
      <p:ext uri="{BB962C8B-B14F-4D97-AF65-F5344CB8AC3E}">
        <p14:creationId xmlns:p14="http://schemas.microsoft.com/office/powerpoint/2010/main" val="25943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02;p21">
            <a:extLst>
              <a:ext uri="{FF2B5EF4-FFF2-40B4-BE49-F238E27FC236}">
                <a16:creationId xmlns:a16="http://schemas.microsoft.com/office/drawing/2014/main" id="{0593AAD6-FF79-71FF-D372-30FC89117030}"/>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600" dirty="0">
                <a:solidFill>
                  <a:schemeClr val="bg1"/>
                </a:solidFill>
              </a:rPr>
              <a:t>Accommodations</a:t>
            </a:r>
            <a:endParaRPr sz="3600" dirty="0">
              <a:solidFill>
                <a:schemeClr val="bg1"/>
              </a:solidFill>
            </a:endParaRPr>
          </a:p>
        </p:txBody>
      </p:sp>
      <p:pic>
        <p:nvPicPr>
          <p:cNvPr id="7" name="Picture 6" descr="CDE Logo">
            <a:extLst>
              <a:ext uri="{FF2B5EF4-FFF2-40B4-BE49-F238E27FC236}">
                <a16:creationId xmlns:a16="http://schemas.microsoft.com/office/drawing/2014/main" id="{9B82384B-E8C3-5FC4-B49C-1409619DC5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3999919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0F95-534A-6ACC-CB19-00D907AFBC27}"/>
              </a:ext>
            </a:extLst>
          </p:cNvPr>
          <p:cNvSpPr>
            <a:spLocks noGrp="1"/>
          </p:cNvSpPr>
          <p:nvPr>
            <p:ph type="title"/>
          </p:nvPr>
        </p:nvSpPr>
        <p:spPr/>
        <p:txBody>
          <a:bodyPr/>
          <a:lstStyle/>
          <a:p>
            <a:r>
              <a:rPr lang="en-US" sz="2800" dirty="0"/>
              <a:t>CO PSAT/SAT Accommodations</a:t>
            </a:r>
          </a:p>
        </p:txBody>
      </p:sp>
      <p:sp>
        <p:nvSpPr>
          <p:cNvPr id="5" name="Content Placeholder 2">
            <a:extLst>
              <a:ext uri="{FF2B5EF4-FFF2-40B4-BE49-F238E27FC236}">
                <a16:creationId xmlns:a16="http://schemas.microsoft.com/office/drawing/2014/main" id="{DF19C74F-6360-5E98-7715-D6D97F9A4123}"/>
              </a:ext>
            </a:extLst>
          </p:cNvPr>
          <p:cNvSpPr txBox="1">
            <a:spLocks/>
          </p:cNvSpPr>
          <p:nvPr/>
        </p:nvSpPr>
        <p:spPr>
          <a:xfrm>
            <a:off x="0" y="1097280"/>
            <a:ext cx="9021726" cy="372298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596900" lvl="1" indent="0">
              <a:buNone/>
            </a:pPr>
            <a:r>
              <a:rPr lang="en-US" sz="1800" dirty="0">
                <a:solidFill>
                  <a:srgbClr val="000000"/>
                </a:solidFill>
              </a:rPr>
              <a:t>Students who tested using College Board approved accommodations last year will continue to be approved for 2025 as long as there are no changes to the student’s primary disability or accommodations listed in the student’s IEP.</a:t>
            </a:r>
          </a:p>
          <a:p>
            <a:pPr marL="857250" lvl="2" indent="-171450">
              <a:buFont typeface="Wingdings" panose="05000000000000000000" pitchFamily="2" charset="2"/>
              <a:buChar char="§"/>
            </a:pPr>
            <a:endParaRPr lang="en-US" sz="825" dirty="0">
              <a:solidFill>
                <a:srgbClr val="000000"/>
              </a:solidFill>
            </a:endParaRPr>
          </a:p>
          <a:p>
            <a:endParaRPr lang="en-US" dirty="0"/>
          </a:p>
        </p:txBody>
      </p:sp>
    </p:spTree>
    <p:extLst>
      <p:ext uri="{BB962C8B-B14F-4D97-AF65-F5344CB8AC3E}">
        <p14:creationId xmlns:p14="http://schemas.microsoft.com/office/powerpoint/2010/main" val="4079312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0F95-534A-6ACC-CB19-00D907AFBC27}"/>
              </a:ext>
            </a:extLst>
          </p:cNvPr>
          <p:cNvSpPr>
            <a:spLocks noGrp="1"/>
          </p:cNvSpPr>
          <p:nvPr>
            <p:ph type="title"/>
          </p:nvPr>
        </p:nvSpPr>
        <p:spPr/>
        <p:txBody>
          <a:bodyPr/>
          <a:lstStyle/>
          <a:p>
            <a:r>
              <a:rPr lang="en-US" sz="2800" dirty="0"/>
              <a:t>CO PSAT/SAT Braille Accommodations</a:t>
            </a:r>
          </a:p>
        </p:txBody>
      </p:sp>
      <p:sp>
        <p:nvSpPr>
          <p:cNvPr id="5" name="Content Placeholder 2">
            <a:extLst>
              <a:ext uri="{FF2B5EF4-FFF2-40B4-BE49-F238E27FC236}">
                <a16:creationId xmlns:a16="http://schemas.microsoft.com/office/drawing/2014/main" id="{DF19C74F-6360-5E98-7715-D6D97F9A4123}"/>
              </a:ext>
            </a:extLst>
          </p:cNvPr>
          <p:cNvSpPr txBox="1">
            <a:spLocks/>
          </p:cNvSpPr>
          <p:nvPr/>
        </p:nvSpPr>
        <p:spPr>
          <a:xfrm>
            <a:off x="0" y="1097280"/>
            <a:ext cx="9021726" cy="372298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857250" lvl="2" indent="-171450">
              <a:buFont typeface="Wingdings" panose="05000000000000000000" pitchFamily="2" charset="2"/>
              <a:buChar char="§"/>
            </a:pPr>
            <a:endParaRPr lang="en-US" sz="825" dirty="0">
              <a:solidFill>
                <a:srgbClr val="000000"/>
              </a:solidFill>
            </a:endParaRPr>
          </a:p>
          <a:p>
            <a:pPr marL="596900" lvl="1" indent="0">
              <a:buNone/>
            </a:pPr>
            <a:r>
              <a:rPr lang="en-US" sz="1800" dirty="0">
                <a:solidFill>
                  <a:schemeClr val="tx1"/>
                </a:solidFill>
              </a:rPr>
              <a:t>The default Braille code for College Board assessments is UEB and UEB with Nemeth for math.</a:t>
            </a:r>
          </a:p>
          <a:p>
            <a:pPr marL="596900" lvl="1" indent="0">
              <a:buNone/>
            </a:pPr>
            <a:endParaRPr lang="en-US" sz="1800" dirty="0">
              <a:solidFill>
                <a:schemeClr val="tx1"/>
              </a:solidFill>
            </a:endParaRPr>
          </a:p>
          <a:p>
            <a:pPr marL="596900" lvl="1" indent="0">
              <a:buNone/>
            </a:pPr>
            <a:r>
              <a:rPr lang="en-US" sz="1800" dirty="0">
                <a:solidFill>
                  <a:schemeClr val="tx1"/>
                </a:solidFill>
              </a:rPr>
              <a:t>UEB Math/Science code (also known as Technical) for math is available on request. If you have a student who needs to use UEB Math/Science code instead of UEB with Nemeth, contact </a:t>
            </a:r>
            <a:r>
              <a:rPr lang="en-US" sz="1800" dirty="0">
                <a:solidFill>
                  <a:schemeClr val="tx1"/>
                </a:solidFill>
                <a:hlinkClick r:id="rId2"/>
              </a:rPr>
              <a:t>Arti Sachdeva</a:t>
            </a:r>
            <a:r>
              <a:rPr lang="en-US" sz="1800" dirty="0">
                <a:solidFill>
                  <a:schemeClr val="tx1"/>
                </a:solidFill>
              </a:rPr>
              <a:t> for details abou</a:t>
            </a:r>
            <a:r>
              <a:rPr lang="en-US" sz="1800" dirty="0"/>
              <a:t>t the request process</a:t>
            </a:r>
            <a:r>
              <a:rPr lang="en-US" sz="1800" dirty="0">
                <a:solidFill>
                  <a:schemeClr val="tx1"/>
                </a:solidFill>
              </a:rPr>
              <a:t>.</a:t>
            </a:r>
          </a:p>
          <a:p>
            <a:endParaRPr lang="en-US" dirty="0"/>
          </a:p>
        </p:txBody>
      </p:sp>
    </p:spTree>
    <p:extLst>
      <p:ext uri="{BB962C8B-B14F-4D97-AF65-F5344CB8AC3E}">
        <p14:creationId xmlns:p14="http://schemas.microsoft.com/office/powerpoint/2010/main" val="2163205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6A39-85C0-E86A-92A5-2DED62122867}"/>
              </a:ext>
            </a:extLst>
          </p:cNvPr>
          <p:cNvSpPr>
            <a:spLocks noGrp="1"/>
          </p:cNvSpPr>
          <p:nvPr>
            <p:ph type="title"/>
          </p:nvPr>
        </p:nvSpPr>
        <p:spPr/>
        <p:txBody>
          <a:bodyPr/>
          <a:lstStyle/>
          <a:p>
            <a:r>
              <a:rPr lang="en-US" sz="2800" dirty="0"/>
              <a:t>PSAT/SAT Supports for Multilingual Learners</a:t>
            </a:r>
          </a:p>
        </p:txBody>
      </p:sp>
      <p:sp>
        <p:nvSpPr>
          <p:cNvPr id="5" name="Content Placeholder 2">
            <a:extLst>
              <a:ext uri="{FF2B5EF4-FFF2-40B4-BE49-F238E27FC236}">
                <a16:creationId xmlns:a16="http://schemas.microsoft.com/office/drawing/2014/main" id="{4B0D269F-DD72-3103-B42F-D3FA05631791}"/>
              </a:ext>
            </a:extLst>
          </p:cNvPr>
          <p:cNvSpPr txBox="1">
            <a:spLocks/>
          </p:cNvSpPr>
          <p:nvPr/>
        </p:nvSpPr>
        <p:spPr>
          <a:xfrm>
            <a:off x="111642" y="972523"/>
            <a:ext cx="8947298" cy="2934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b="1" dirty="0"/>
              <a:t>Translated Test Directions: </a:t>
            </a:r>
            <a:r>
              <a:rPr lang="en-US" dirty="0"/>
              <a:t>Students who are NEP/LEP can have test directions available in their primary language. Translated test directions are available in 18 languages and can be downloaded from the College Board’s Colorado Resource Repository. In most situations, the proctor will read the directions in English, and the student will have a paper copy of the translated directions available on their desk. This support is available to all NEP/LEP students and does not need to be requested or documented in SSD Online. Local translation of test directions is also allowed. Translation of test content is not provided nor allowed.</a:t>
            </a:r>
          </a:p>
          <a:p>
            <a:pPr marL="127000" indent="0">
              <a:buNone/>
            </a:pPr>
            <a:endParaRPr lang="en-US" sz="800" dirty="0"/>
          </a:p>
          <a:p>
            <a:pPr marL="127000" indent="0">
              <a:buNone/>
            </a:pPr>
            <a:r>
              <a:rPr lang="en-US" b="1" dirty="0"/>
              <a:t>Bilingual Word-to-Word Dictionary: </a:t>
            </a:r>
            <a:r>
              <a:rPr lang="en-US" dirty="0"/>
              <a:t>Similar to their list of approved calculators, College Board publishes a list of bilingual word-to-word dictionaries that have been reviewed and approved for use. Purchase/use of an approved bilingual word-to-word dictionary is the responsibility of the school or student. </a:t>
            </a:r>
            <a:r>
              <a:rPr lang="en-US" dirty="0">
                <a:hlinkClick r:id="rId2"/>
              </a:rPr>
              <a:t>The Approved Dictionaries List</a:t>
            </a:r>
            <a:r>
              <a:rPr lang="en-US" dirty="0"/>
              <a:t> is available to all NEP/LEP students and does not need to be requested or documented in SSD Online.</a:t>
            </a:r>
          </a:p>
        </p:txBody>
      </p:sp>
    </p:spTree>
    <p:extLst>
      <p:ext uri="{BB962C8B-B14F-4D97-AF65-F5344CB8AC3E}">
        <p14:creationId xmlns:p14="http://schemas.microsoft.com/office/powerpoint/2010/main" val="34629800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6A39-85C0-E86A-92A5-2DED62122867}"/>
              </a:ext>
            </a:extLst>
          </p:cNvPr>
          <p:cNvSpPr>
            <a:spLocks noGrp="1"/>
          </p:cNvSpPr>
          <p:nvPr>
            <p:ph type="title"/>
          </p:nvPr>
        </p:nvSpPr>
        <p:spPr>
          <a:xfrm>
            <a:off x="311700" y="105100"/>
            <a:ext cx="8492058" cy="741300"/>
          </a:xfrm>
        </p:spPr>
        <p:txBody>
          <a:bodyPr/>
          <a:lstStyle/>
          <a:p>
            <a:r>
              <a:rPr lang="en-US" sz="2800" dirty="0"/>
              <a:t>Additional PSAT/SAT Supports for Multilingual Learners</a:t>
            </a:r>
          </a:p>
        </p:txBody>
      </p:sp>
      <p:sp>
        <p:nvSpPr>
          <p:cNvPr id="5" name="Content Placeholder 2">
            <a:extLst>
              <a:ext uri="{FF2B5EF4-FFF2-40B4-BE49-F238E27FC236}">
                <a16:creationId xmlns:a16="http://schemas.microsoft.com/office/drawing/2014/main" id="{4B0D269F-DD72-3103-B42F-D3FA05631791}"/>
              </a:ext>
            </a:extLst>
          </p:cNvPr>
          <p:cNvSpPr txBox="1">
            <a:spLocks/>
          </p:cNvSpPr>
          <p:nvPr/>
        </p:nvSpPr>
        <p:spPr>
          <a:xfrm>
            <a:off x="111642" y="972523"/>
            <a:ext cx="8947298" cy="40666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sz="1800" b="1" dirty="0"/>
              <a:t>50% Extended Time:  </a:t>
            </a:r>
            <a:r>
              <a:rPr lang="en-US" sz="1800" dirty="0"/>
              <a:t>NEP/LEP multilingual learners can take the PSAT or SAT using 50% extended time. This support MUST be requested in SSD Online prior to the SSD request deadline.</a:t>
            </a:r>
          </a:p>
          <a:p>
            <a:pPr marL="127000" indent="0">
              <a:buNone/>
            </a:pPr>
            <a:endParaRPr lang="en-US" sz="800" dirty="0"/>
          </a:p>
          <a:p>
            <a:pPr marL="127000" indent="0">
              <a:buNone/>
            </a:pPr>
            <a:r>
              <a:rPr lang="en-US" sz="1800" b="1" dirty="0"/>
              <a:t>Math Only (Student does not take the Reading/Writing portion of the exam): </a:t>
            </a:r>
            <a:r>
              <a:rPr lang="en-US" sz="1800" dirty="0"/>
              <a:t> This is ONLY allowed for multilingual learners who are in their First-Year-in-the-U.S. This is a State Allowed Accommodation and must be submitted in the SSD Online system prior to the SSD request deadline.</a:t>
            </a:r>
          </a:p>
          <a:p>
            <a:pPr marL="127000" indent="0">
              <a:buNone/>
            </a:pPr>
            <a:endParaRPr lang="en-US" sz="1800" dirty="0"/>
          </a:p>
          <a:p>
            <a:pPr marL="127000" indent="0">
              <a:buNone/>
            </a:pPr>
            <a:r>
              <a:rPr lang="en-US" sz="1800" dirty="0"/>
              <a:t>Both </a:t>
            </a:r>
            <a:r>
              <a:rPr lang="en-US" sz="1800" b="1" dirty="0"/>
              <a:t>50% Extended Time </a:t>
            </a:r>
            <a:r>
              <a:rPr lang="en-US" sz="1800" dirty="0"/>
              <a:t>and </a:t>
            </a:r>
            <a:r>
              <a:rPr lang="en-US" sz="1800" b="1" dirty="0"/>
              <a:t>Math Only </a:t>
            </a:r>
            <a:r>
              <a:rPr lang="en-US" sz="1800" dirty="0"/>
              <a:t>ML accommodations must be requested every year. These requests will be approved automatically.</a:t>
            </a:r>
          </a:p>
        </p:txBody>
      </p:sp>
    </p:spTree>
    <p:extLst>
      <p:ext uri="{BB962C8B-B14F-4D97-AF65-F5344CB8AC3E}">
        <p14:creationId xmlns:p14="http://schemas.microsoft.com/office/powerpoint/2010/main" val="1676045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3ECD-634C-779D-38D4-677F35EF1DC4}"/>
              </a:ext>
            </a:extLst>
          </p:cNvPr>
          <p:cNvSpPr>
            <a:spLocks noGrp="1"/>
          </p:cNvSpPr>
          <p:nvPr>
            <p:ph type="title"/>
          </p:nvPr>
        </p:nvSpPr>
        <p:spPr/>
        <p:txBody>
          <a:bodyPr/>
          <a:lstStyle/>
          <a:p>
            <a:r>
              <a:rPr lang="en-US" sz="2800" dirty="0"/>
              <a:t>PSAT and SAT Timing Chart</a:t>
            </a:r>
          </a:p>
        </p:txBody>
      </p:sp>
      <p:graphicFrame>
        <p:nvGraphicFramePr>
          <p:cNvPr id="5" name="Table 4">
            <a:extLst>
              <a:ext uri="{FF2B5EF4-FFF2-40B4-BE49-F238E27FC236}">
                <a16:creationId xmlns:a16="http://schemas.microsoft.com/office/drawing/2014/main" id="{ED9BDC96-DDA3-FE90-C310-63618A913F18}"/>
              </a:ext>
            </a:extLst>
          </p:cNvPr>
          <p:cNvGraphicFramePr>
            <a:graphicFrameLocks noGrp="1"/>
          </p:cNvGraphicFramePr>
          <p:nvPr>
            <p:extLst>
              <p:ext uri="{D42A27DB-BD31-4B8C-83A1-F6EECF244321}">
                <p14:modId xmlns:p14="http://schemas.microsoft.com/office/powerpoint/2010/main" val="945324471"/>
              </p:ext>
            </p:extLst>
          </p:nvPr>
        </p:nvGraphicFramePr>
        <p:xfrm>
          <a:off x="208547" y="978569"/>
          <a:ext cx="7937919" cy="3333328"/>
        </p:xfrm>
        <a:graphic>
          <a:graphicData uri="http://schemas.openxmlformats.org/drawingml/2006/table">
            <a:tbl>
              <a:tblPr firstRow="1" bandRow="1">
                <a:tableStyleId>{7DF18680-E054-41AD-8BC1-D1AEF772440D}</a:tableStyleId>
              </a:tblPr>
              <a:tblGrid>
                <a:gridCol w="2645973">
                  <a:extLst>
                    <a:ext uri="{9D8B030D-6E8A-4147-A177-3AD203B41FA5}">
                      <a16:colId xmlns:a16="http://schemas.microsoft.com/office/drawing/2014/main" val="2103007335"/>
                    </a:ext>
                  </a:extLst>
                </a:gridCol>
                <a:gridCol w="2645973">
                  <a:extLst>
                    <a:ext uri="{9D8B030D-6E8A-4147-A177-3AD203B41FA5}">
                      <a16:colId xmlns:a16="http://schemas.microsoft.com/office/drawing/2014/main" val="1366637519"/>
                    </a:ext>
                  </a:extLst>
                </a:gridCol>
                <a:gridCol w="2645973">
                  <a:extLst>
                    <a:ext uri="{9D8B030D-6E8A-4147-A177-3AD203B41FA5}">
                      <a16:colId xmlns:a16="http://schemas.microsoft.com/office/drawing/2014/main" val="703934404"/>
                    </a:ext>
                  </a:extLst>
                </a:gridCol>
              </a:tblGrid>
              <a:tr h="581720">
                <a:tc>
                  <a:txBody>
                    <a:bodyPr/>
                    <a:lstStyle/>
                    <a:p>
                      <a:r>
                        <a:rPr lang="en-US" dirty="0"/>
                        <a:t>Timing</a:t>
                      </a:r>
                    </a:p>
                  </a:txBody>
                  <a:tcPr>
                    <a:solidFill>
                      <a:schemeClr val="accent5">
                        <a:lumMod val="75000"/>
                      </a:schemeClr>
                    </a:solidFill>
                  </a:tcPr>
                </a:tc>
                <a:tc>
                  <a:txBody>
                    <a:bodyPr/>
                    <a:lstStyle/>
                    <a:p>
                      <a:r>
                        <a:rPr lang="en-US" dirty="0"/>
                        <a:t>PSAT 9, PSAT 10, and SAT</a:t>
                      </a:r>
                    </a:p>
                  </a:txBody>
                  <a:tcPr>
                    <a:solidFill>
                      <a:schemeClr val="accent5">
                        <a:lumMod val="75000"/>
                      </a:schemeClr>
                    </a:solidFill>
                  </a:tcPr>
                </a:tc>
                <a:tc>
                  <a:txBody>
                    <a:bodyPr/>
                    <a:lstStyle/>
                    <a:p>
                      <a:r>
                        <a:rPr lang="en-US" dirty="0"/>
                        <a:t>SAT with Optional Essay</a:t>
                      </a:r>
                    </a:p>
                  </a:txBody>
                  <a:tcPr>
                    <a:solidFill>
                      <a:schemeClr val="accent5">
                        <a:lumMod val="75000"/>
                      </a:schemeClr>
                    </a:solidFill>
                  </a:tcPr>
                </a:tc>
                <a:extLst>
                  <a:ext uri="{0D108BD9-81ED-4DB2-BD59-A6C34878D82A}">
                    <a16:rowId xmlns:a16="http://schemas.microsoft.com/office/drawing/2014/main" val="2420712749"/>
                  </a:ext>
                </a:extLst>
              </a:tr>
              <a:tr h="416329">
                <a:tc>
                  <a:txBody>
                    <a:bodyPr/>
                    <a:lstStyle/>
                    <a:p>
                      <a:r>
                        <a:rPr lang="en-US" dirty="0"/>
                        <a:t>Standard time</a:t>
                      </a:r>
                    </a:p>
                  </a:txBody>
                  <a:tcPr/>
                </a:tc>
                <a:tc>
                  <a:txBody>
                    <a:bodyPr/>
                    <a:lstStyle/>
                    <a:p>
                      <a:r>
                        <a:rPr lang="en-US" dirty="0"/>
                        <a:t>2 hours 24 minutes</a:t>
                      </a:r>
                    </a:p>
                  </a:txBody>
                  <a:tcPr/>
                </a:tc>
                <a:tc>
                  <a:txBody>
                    <a:bodyPr/>
                    <a:lstStyle/>
                    <a:p>
                      <a:r>
                        <a:rPr lang="en-US" dirty="0"/>
                        <a:t>3 hours 19 minutes</a:t>
                      </a:r>
                    </a:p>
                  </a:txBody>
                  <a:tcPr/>
                </a:tc>
                <a:extLst>
                  <a:ext uri="{0D108BD9-81ED-4DB2-BD59-A6C34878D82A}">
                    <a16:rowId xmlns:a16="http://schemas.microsoft.com/office/drawing/2014/main" val="1454050058"/>
                  </a:ext>
                </a:extLst>
              </a:tr>
              <a:tr h="590119">
                <a:tc>
                  <a:txBody>
                    <a:bodyPr/>
                    <a:lstStyle/>
                    <a:p>
                      <a:r>
                        <a:rPr lang="en-US" dirty="0"/>
                        <a:t>Time and one-half (reading)</a:t>
                      </a:r>
                    </a:p>
                  </a:txBody>
                  <a:tcPr/>
                </a:tc>
                <a:tc>
                  <a:txBody>
                    <a:bodyPr/>
                    <a:lstStyle/>
                    <a:p>
                      <a:r>
                        <a:rPr lang="en-US" dirty="0"/>
                        <a:t>3 hours 41 minutes</a:t>
                      </a:r>
                    </a:p>
                  </a:txBody>
                  <a:tcPr/>
                </a:tc>
                <a:tc>
                  <a:txBody>
                    <a:bodyPr/>
                    <a:lstStyle/>
                    <a:p>
                      <a:r>
                        <a:rPr lang="en-US" dirty="0"/>
                        <a:t>5 hours 16 minutes</a:t>
                      </a:r>
                    </a:p>
                  </a:txBody>
                  <a:tcPr/>
                </a:tc>
                <a:extLst>
                  <a:ext uri="{0D108BD9-81ED-4DB2-BD59-A6C34878D82A}">
                    <a16:rowId xmlns:a16="http://schemas.microsoft.com/office/drawing/2014/main" val="1444888503"/>
                  </a:ext>
                </a:extLst>
              </a:tr>
              <a:tr h="581720">
                <a:tc>
                  <a:txBody>
                    <a:bodyPr/>
                    <a:lstStyle/>
                    <a:p>
                      <a:r>
                        <a:rPr lang="en-US" dirty="0"/>
                        <a:t>Time and one-half (math only)</a:t>
                      </a:r>
                    </a:p>
                  </a:txBody>
                  <a:tcPr/>
                </a:tc>
                <a:tc>
                  <a:txBody>
                    <a:bodyPr/>
                    <a:lstStyle/>
                    <a:p>
                      <a:r>
                        <a:rPr lang="en-US" dirty="0"/>
                        <a:t>3 hours 4 minutes</a:t>
                      </a:r>
                    </a:p>
                  </a:txBody>
                  <a:tcPr/>
                </a:tc>
                <a:tc>
                  <a:txBody>
                    <a:bodyPr/>
                    <a:lstStyle/>
                    <a:p>
                      <a:r>
                        <a:rPr lang="en-US" dirty="0"/>
                        <a:t>3 hours 59 minutes</a:t>
                      </a:r>
                    </a:p>
                  </a:txBody>
                  <a:tcPr/>
                </a:tc>
                <a:extLst>
                  <a:ext uri="{0D108BD9-81ED-4DB2-BD59-A6C34878D82A}">
                    <a16:rowId xmlns:a16="http://schemas.microsoft.com/office/drawing/2014/main" val="2676387903"/>
                  </a:ext>
                </a:extLst>
              </a:tr>
              <a:tr h="581720">
                <a:tc>
                  <a:txBody>
                    <a:bodyPr/>
                    <a:lstStyle/>
                    <a:p>
                      <a:r>
                        <a:rPr lang="en-US" dirty="0"/>
                        <a:t>Double time (reading)</a:t>
                      </a:r>
                    </a:p>
                  </a:txBody>
                  <a:tcPr/>
                </a:tc>
                <a:tc>
                  <a:txBody>
                    <a:bodyPr/>
                    <a:lstStyle/>
                    <a:p>
                      <a:r>
                        <a:rPr lang="en-US" dirty="0"/>
                        <a:t>4 hours 58 minutes</a:t>
                      </a:r>
                    </a:p>
                  </a:txBody>
                  <a:tcPr/>
                </a:tc>
                <a:tc>
                  <a:txBody>
                    <a:bodyPr/>
                    <a:lstStyle/>
                    <a:p>
                      <a:r>
                        <a:rPr lang="en-US" dirty="0"/>
                        <a:t>6 hours 49 minutes </a:t>
                      </a:r>
                    </a:p>
                    <a:p>
                      <a:r>
                        <a:rPr lang="en-US" dirty="0"/>
                        <a:t>(2 days)</a:t>
                      </a:r>
                    </a:p>
                  </a:txBody>
                  <a:tcPr/>
                </a:tc>
                <a:extLst>
                  <a:ext uri="{0D108BD9-81ED-4DB2-BD59-A6C34878D82A}">
                    <a16:rowId xmlns:a16="http://schemas.microsoft.com/office/drawing/2014/main" val="2285295073"/>
                  </a:ext>
                </a:extLst>
              </a:tr>
              <a:tr h="581720">
                <a:tc>
                  <a:txBody>
                    <a:bodyPr/>
                    <a:lstStyle/>
                    <a:p>
                      <a:r>
                        <a:rPr lang="en-US" dirty="0"/>
                        <a:t>Double time (math only)</a:t>
                      </a:r>
                    </a:p>
                  </a:txBody>
                  <a:tcPr/>
                </a:tc>
                <a:tc>
                  <a:txBody>
                    <a:bodyPr/>
                    <a:lstStyle/>
                    <a:p>
                      <a:r>
                        <a:rPr lang="en-US" dirty="0"/>
                        <a:t>3 hours 39 minutes</a:t>
                      </a:r>
                    </a:p>
                  </a:txBody>
                  <a:tcPr/>
                </a:tc>
                <a:tc>
                  <a:txBody>
                    <a:bodyPr/>
                    <a:lstStyle/>
                    <a:p>
                      <a:r>
                        <a:rPr lang="en-US" dirty="0"/>
                        <a:t>4 hours 34 minutes</a:t>
                      </a:r>
                    </a:p>
                  </a:txBody>
                  <a:tcPr/>
                </a:tc>
                <a:extLst>
                  <a:ext uri="{0D108BD9-81ED-4DB2-BD59-A6C34878D82A}">
                    <a16:rowId xmlns:a16="http://schemas.microsoft.com/office/drawing/2014/main" val="478055249"/>
                  </a:ext>
                </a:extLst>
              </a:tr>
            </a:tbl>
          </a:graphicData>
        </a:graphic>
      </p:graphicFrame>
    </p:spTree>
    <p:extLst>
      <p:ext uri="{BB962C8B-B14F-4D97-AF65-F5344CB8AC3E}">
        <p14:creationId xmlns:p14="http://schemas.microsoft.com/office/powerpoint/2010/main" val="3397838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E301-089D-36ED-D2E1-BA7C2E8BC7D0}"/>
              </a:ext>
            </a:extLst>
          </p:cNvPr>
          <p:cNvSpPr>
            <a:spLocks noGrp="1"/>
          </p:cNvSpPr>
          <p:nvPr>
            <p:ph type="title"/>
          </p:nvPr>
        </p:nvSpPr>
        <p:spPr/>
        <p:txBody>
          <a:bodyPr/>
          <a:lstStyle/>
          <a:p>
            <a:r>
              <a:rPr lang="en-US" sz="2800" dirty="0"/>
              <a:t>College Board Accommodation Requests</a:t>
            </a:r>
          </a:p>
        </p:txBody>
      </p:sp>
      <p:sp>
        <p:nvSpPr>
          <p:cNvPr id="5" name="Content Placeholder 2">
            <a:extLst>
              <a:ext uri="{FF2B5EF4-FFF2-40B4-BE49-F238E27FC236}">
                <a16:creationId xmlns:a16="http://schemas.microsoft.com/office/drawing/2014/main" id="{644E8917-8B73-4761-B11B-EDCC21A3A91E}"/>
              </a:ext>
            </a:extLst>
          </p:cNvPr>
          <p:cNvSpPr txBox="1">
            <a:spLocks/>
          </p:cNvSpPr>
          <p:nvPr/>
        </p:nvSpPr>
        <p:spPr>
          <a:xfrm>
            <a:off x="111641" y="889946"/>
            <a:ext cx="8894135" cy="371926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PSAT/SAT accommodation requests and administrations are handled at the school level. Each school must have a designated SSD Coordinator who will submit PSAT and SAT accommodation requests into College Board’s SSD Online system. SSD Online is already open to review existing and submit new accommodations requests. They must request PSAT and SAT accommodations for 9</a:t>
            </a:r>
            <a:r>
              <a:rPr lang="en-US" sz="1800" baseline="30000" dirty="0"/>
              <a:t>th</a:t>
            </a:r>
            <a:r>
              <a:rPr lang="en-US" sz="1800" dirty="0"/>
              <a:t>, 10</a:t>
            </a:r>
            <a:r>
              <a:rPr lang="en-US" sz="1800" baseline="30000" dirty="0"/>
              <a:t>th</a:t>
            </a:r>
            <a:r>
              <a:rPr lang="en-US" sz="1800" dirty="0"/>
              <a:t>, and 11</a:t>
            </a:r>
            <a:r>
              <a:rPr lang="en-US" sz="1800" baseline="30000" dirty="0"/>
              <a:t>th</a:t>
            </a:r>
            <a:r>
              <a:rPr lang="en-US" sz="1800" dirty="0"/>
              <a:t> grade students, newly enrolled students, and students with a newly identified disability or whose primary disability or accommodation needs have recently changed.</a:t>
            </a:r>
          </a:p>
          <a:p>
            <a:pPr marL="0" indent="0">
              <a:buFont typeface="Roboto"/>
              <a:buNone/>
            </a:pPr>
            <a:endParaRPr lang="en-US" sz="900" dirty="0"/>
          </a:p>
          <a:p>
            <a:pPr marL="0" indent="0">
              <a:buFont typeface="Roboto"/>
              <a:buNone/>
            </a:pPr>
            <a:r>
              <a:rPr lang="en-US" sz="1800" dirty="0"/>
              <a:t>Colorado PSAT/SAT and CMAS constructs are not identical. Available accommodations may vary across assessments. Check the </a:t>
            </a:r>
            <a:r>
              <a:rPr lang="en-US" sz="1800" dirty="0">
                <a:hlinkClick r:id="rId2"/>
              </a:rPr>
              <a:t>Accommodations Crosswalk</a:t>
            </a:r>
            <a:r>
              <a:rPr lang="en-US" sz="1800" dirty="0"/>
              <a:t> document to ensure requested accommodations are provided.</a:t>
            </a:r>
          </a:p>
        </p:txBody>
      </p:sp>
    </p:spTree>
    <p:extLst>
      <p:ext uri="{BB962C8B-B14F-4D97-AF65-F5344CB8AC3E}">
        <p14:creationId xmlns:p14="http://schemas.microsoft.com/office/powerpoint/2010/main" val="1804532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673B-D2E6-400C-832E-DEBC5B17503F}"/>
              </a:ext>
            </a:extLst>
          </p:cNvPr>
          <p:cNvSpPr>
            <a:spLocks noGrp="1"/>
          </p:cNvSpPr>
          <p:nvPr>
            <p:ph type="title"/>
          </p:nvPr>
        </p:nvSpPr>
        <p:spPr/>
        <p:txBody>
          <a:bodyPr/>
          <a:lstStyle/>
          <a:p>
            <a:r>
              <a:rPr lang="en-US" sz="2800" dirty="0"/>
              <a:t>College Board Accommodation Reminders</a:t>
            </a:r>
          </a:p>
        </p:txBody>
      </p:sp>
      <p:sp>
        <p:nvSpPr>
          <p:cNvPr id="5" name="Content Placeholder 2">
            <a:extLst>
              <a:ext uri="{FF2B5EF4-FFF2-40B4-BE49-F238E27FC236}">
                <a16:creationId xmlns:a16="http://schemas.microsoft.com/office/drawing/2014/main" id="{4718A587-D0F3-3FF2-91DC-6257CAA84341}"/>
              </a:ext>
            </a:extLst>
          </p:cNvPr>
          <p:cNvSpPr txBox="1">
            <a:spLocks/>
          </p:cNvSpPr>
          <p:nvPr/>
        </p:nvSpPr>
        <p:spPr>
          <a:xfrm>
            <a:off x="86217" y="772585"/>
            <a:ext cx="8930192" cy="3877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350" dirty="0"/>
              <a:t>Certain accommodation requests may require additional documentation (e.g., requesting human reader, paper testing)</a:t>
            </a:r>
          </a:p>
          <a:p>
            <a:pPr>
              <a:buFont typeface="Wingdings" panose="05000000000000000000" pitchFamily="2" charset="2"/>
              <a:buChar char="§"/>
            </a:pPr>
            <a:r>
              <a:rPr lang="en-US" sz="1350" dirty="0"/>
              <a:t>Assistive Technology Compatible (ATC) form is used for students who use assistive technology related to visual disabilities</a:t>
            </a:r>
          </a:p>
          <a:p>
            <a:pPr lvl="1">
              <a:buFont typeface="Wingdings" panose="05000000000000000000" pitchFamily="2" charset="2"/>
              <a:buChar char="§"/>
            </a:pPr>
            <a:r>
              <a:rPr lang="en-US" sz="1350" dirty="0"/>
              <a:t>Works with JAWS, </a:t>
            </a:r>
            <a:r>
              <a:rPr lang="en-US" sz="1350" dirty="0" err="1"/>
              <a:t>NonVisual</a:t>
            </a:r>
            <a:r>
              <a:rPr lang="en-US" sz="1350" dirty="0"/>
              <a:t> Desktop Access (NVDA), and ZoomText</a:t>
            </a:r>
          </a:p>
          <a:p>
            <a:pPr>
              <a:buFont typeface="Wingdings" panose="05000000000000000000" pitchFamily="2" charset="2"/>
              <a:buChar char="§"/>
            </a:pPr>
            <a:r>
              <a:rPr lang="en-US" sz="1350" dirty="0"/>
              <a:t>For most accommodation requests, College Board approval will be routine provided the requested accommodation is clearly aligned with the disability information and instructional accommodations documented in the student’s IEP/504; however, in some situations College Board may request additional documentation.</a:t>
            </a:r>
          </a:p>
          <a:p>
            <a:pPr>
              <a:buFont typeface="Wingdings" panose="05000000000000000000" pitchFamily="2" charset="2"/>
              <a:buChar char="§"/>
            </a:pPr>
            <a:r>
              <a:rPr lang="en-US" sz="1350" dirty="0"/>
              <a:t>If extended timing is being considered, discuss with the student’s IEP/504 team whether extended time or standard time with breaks as needed would be the most appropriate accommodation for the student. Once extended timing is assigned, the student is not permitted to move on to the next section until the full time expires.</a:t>
            </a:r>
          </a:p>
          <a:p>
            <a:pPr marL="0" indent="0">
              <a:buFont typeface="Arial" panose="020B0604020202020204" pitchFamily="34" charset="0"/>
              <a:buNone/>
            </a:pPr>
            <a:r>
              <a:rPr lang="en-US" sz="1500" dirty="0"/>
              <a:t>Submit all accommodation requests by </a:t>
            </a:r>
            <a:r>
              <a:rPr lang="en-US" sz="1500" b="1" dirty="0">
                <a:solidFill>
                  <a:schemeClr val="accent1">
                    <a:lumMod val="75000"/>
                  </a:schemeClr>
                </a:solidFill>
              </a:rPr>
              <a:t>February 18, 2025</a:t>
            </a:r>
            <a:r>
              <a:rPr lang="en-US" sz="1500" dirty="0"/>
              <a:t>.  </a:t>
            </a:r>
          </a:p>
          <a:p>
            <a:pPr marL="0" indent="0">
              <a:buFont typeface="Arial" panose="020B0604020202020204" pitchFamily="34" charset="0"/>
              <a:buNone/>
            </a:pPr>
            <a:r>
              <a:rPr lang="en-US" sz="1500" dirty="0"/>
              <a:t>Submit all accommodation late requests by </a:t>
            </a:r>
            <a:r>
              <a:rPr lang="en-US" sz="1500" b="1" dirty="0">
                <a:solidFill>
                  <a:schemeClr val="accent1">
                    <a:lumMod val="75000"/>
                  </a:schemeClr>
                </a:solidFill>
              </a:rPr>
              <a:t>February 28, 2025</a:t>
            </a:r>
            <a:r>
              <a:rPr lang="en-US" sz="1500" dirty="0"/>
              <a:t>.</a:t>
            </a:r>
          </a:p>
          <a:p>
            <a:pPr marL="0" indent="0">
              <a:buFont typeface="Arial" panose="020B0604020202020204" pitchFamily="34" charset="0"/>
              <a:buNone/>
            </a:pPr>
            <a:r>
              <a:rPr lang="en-US" sz="1350" i="1" dirty="0"/>
              <a:t>Schools must have parent consent prior to sharing disability information with College Board as part of the accommodations request process</a:t>
            </a:r>
            <a:endParaRPr lang="en-US" sz="1350" dirty="0"/>
          </a:p>
          <a:p>
            <a:pPr marL="342900" lvl="1" indent="0">
              <a:buFont typeface="Arial" panose="020B0604020202020204" pitchFamily="34" charset="0"/>
              <a:buNone/>
            </a:pPr>
            <a:endParaRPr lang="en-US" sz="1350" dirty="0"/>
          </a:p>
        </p:txBody>
      </p:sp>
    </p:spTree>
    <p:extLst>
      <p:ext uri="{BB962C8B-B14F-4D97-AF65-F5344CB8AC3E}">
        <p14:creationId xmlns:p14="http://schemas.microsoft.com/office/powerpoint/2010/main" val="8497771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4CF6-7C2A-BEF4-1CCB-B1ED5C7A50C1}"/>
              </a:ext>
            </a:extLst>
          </p:cNvPr>
          <p:cNvSpPr>
            <a:spLocks noGrp="1"/>
          </p:cNvSpPr>
          <p:nvPr>
            <p:ph type="title"/>
          </p:nvPr>
        </p:nvSpPr>
        <p:spPr/>
        <p:txBody>
          <a:bodyPr>
            <a:noAutofit/>
          </a:bodyPr>
          <a:lstStyle/>
          <a:p>
            <a:r>
              <a:rPr lang="en-US" sz="3600" dirty="0"/>
              <a:t>Wrap-Up and Final Points</a:t>
            </a:r>
          </a:p>
        </p:txBody>
      </p:sp>
    </p:spTree>
    <p:extLst>
      <p:ext uri="{BB962C8B-B14F-4D97-AF65-F5344CB8AC3E}">
        <p14:creationId xmlns:p14="http://schemas.microsoft.com/office/powerpoint/2010/main" val="33965477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3E80-D9A6-3FBE-439B-AF820F6C19EA}"/>
              </a:ext>
            </a:extLst>
          </p:cNvPr>
          <p:cNvSpPr>
            <a:spLocks noGrp="1"/>
          </p:cNvSpPr>
          <p:nvPr>
            <p:ph type="title"/>
          </p:nvPr>
        </p:nvSpPr>
        <p:spPr/>
        <p:txBody>
          <a:bodyPr/>
          <a:lstStyle/>
          <a:p>
            <a:r>
              <a:rPr lang="en-US" sz="2800" dirty="0"/>
              <a:t>Adding Accommodations to IEPs</a:t>
            </a:r>
          </a:p>
        </p:txBody>
      </p:sp>
      <p:sp>
        <p:nvSpPr>
          <p:cNvPr id="5" name="Content Placeholder 3">
            <a:extLst>
              <a:ext uri="{FF2B5EF4-FFF2-40B4-BE49-F238E27FC236}">
                <a16:creationId xmlns:a16="http://schemas.microsoft.com/office/drawing/2014/main" id="{C50DC871-06A1-0A37-1945-CBA99A6957A0}"/>
              </a:ext>
            </a:extLst>
          </p:cNvPr>
          <p:cNvSpPr txBox="1">
            <a:spLocks/>
          </p:cNvSpPr>
          <p:nvPr/>
        </p:nvSpPr>
        <p:spPr>
          <a:xfrm>
            <a:off x="180754" y="890423"/>
            <a:ext cx="7298846"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900" dirty="0"/>
              <a:t>New IEPs/504s</a:t>
            </a:r>
          </a:p>
          <a:p>
            <a:pPr lvl="1">
              <a:buFont typeface="Wingdings" panose="05000000000000000000" pitchFamily="2" charset="2"/>
              <a:buChar char="§"/>
            </a:pPr>
            <a:r>
              <a:rPr lang="en-US" sz="1900" dirty="0"/>
              <a:t>Update the accommodations list</a:t>
            </a:r>
          </a:p>
          <a:p>
            <a:pPr>
              <a:buFont typeface="Wingdings" panose="05000000000000000000" pitchFamily="2" charset="2"/>
              <a:buChar char="§"/>
            </a:pPr>
            <a:r>
              <a:rPr lang="en-US" sz="1900" dirty="0"/>
              <a:t>IEP/504s updates/annuals</a:t>
            </a:r>
          </a:p>
          <a:p>
            <a:pPr lvl="1">
              <a:buFont typeface="Wingdings" panose="05000000000000000000" pitchFamily="2" charset="2"/>
              <a:buChar char="§"/>
            </a:pPr>
            <a:r>
              <a:rPr lang="en-US" sz="1900" dirty="0"/>
              <a:t>Existing accommodations shown in list</a:t>
            </a:r>
          </a:p>
          <a:p>
            <a:pPr lvl="1">
              <a:buFont typeface="Wingdings" panose="05000000000000000000" pitchFamily="2" charset="2"/>
              <a:buChar char="§"/>
            </a:pPr>
            <a:r>
              <a:rPr lang="en-US" sz="1900" dirty="0"/>
              <a:t>Can only choose current accommodations</a:t>
            </a:r>
          </a:p>
          <a:p>
            <a:pPr>
              <a:buFont typeface="Wingdings" panose="05000000000000000000" pitchFamily="2" charset="2"/>
              <a:buChar char="§"/>
            </a:pPr>
            <a:r>
              <a:rPr lang="en-US" sz="1900" dirty="0"/>
              <a:t>Work with Exceptional Student Services Unit (ESSU) to update IEPs regarding UARs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411149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369-C962-39DF-2A9C-3594418F5431}"/>
              </a:ext>
            </a:extLst>
          </p:cNvPr>
          <p:cNvSpPr>
            <a:spLocks noGrp="1"/>
          </p:cNvSpPr>
          <p:nvPr>
            <p:ph type="title"/>
          </p:nvPr>
        </p:nvSpPr>
        <p:spPr/>
        <p:txBody>
          <a:bodyPr/>
          <a:lstStyle/>
          <a:p>
            <a:r>
              <a:rPr lang="en-US" sz="2800" dirty="0"/>
              <a:t>Final Points</a:t>
            </a:r>
          </a:p>
        </p:txBody>
      </p:sp>
      <p:sp>
        <p:nvSpPr>
          <p:cNvPr id="5" name="Content Placeholder 1">
            <a:extLst>
              <a:ext uri="{FF2B5EF4-FFF2-40B4-BE49-F238E27FC236}">
                <a16:creationId xmlns:a16="http://schemas.microsoft.com/office/drawing/2014/main" id="{407D9AAE-CA75-E05B-6715-4961508717E2}"/>
              </a:ext>
            </a:extLst>
          </p:cNvPr>
          <p:cNvSpPr txBox="1">
            <a:spLocks/>
          </p:cNvSpPr>
          <p:nvPr/>
        </p:nvSpPr>
        <p:spPr>
          <a:xfrm>
            <a:off x="127592" y="762832"/>
            <a:ext cx="8979194"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rPr>
              <a:t>More is not necessarily better</a:t>
            </a:r>
          </a:p>
          <a:p>
            <a:pPr>
              <a:buFont typeface="Wingdings" panose="05000000000000000000" pitchFamily="2" charset="2"/>
              <a:buChar char="§"/>
            </a:pPr>
            <a:r>
              <a:rPr lang="en-US" sz="1800" dirty="0">
                <a:solidFill>
                  <a:srgbClr val="000000"/>
                </a:solidFill>
              </a:rPr>
              <a:t>Not all accommodations benefit all students</a:t>
            </a:r>
          </a:p>
          <a:p>
            <a:pPr>
              <a:buFont typeface="Wingdings" panose="05000000000000000000" pitchFamily="2" charset="2"/>
              <a:buChar char="§"/>
            </a:pPr>
            <a:r>
              <a:rPr lang="en-US" sz="1800" dirty="0">
                <a:solidFill>
                  <a:srgbClr val="000000"/>
                </a:solidFill>
              </a:rPr>
              <a:t>Extended time is often over assigned</a:t>
            </a:r>
          </a:p>
          <a:p>
            <a:pPr>
              <a:buFont typeface="Wingdings" panose="05000000000000000000" pitchFamily="2" charset="2"/>
              <a:buChar char="§"/>
            </a:pPr>
            <a:r>
              <a:rPr lang="en-US" sz="1800" dirty="0">
                <a:solidFill>
                  <a:srgbClr val="000000"/>
                </a:solidFill>
              </a:rPr>
              <a:t>Students should be practiced and efficient in the accommodations they are assigned</a:t>
            </a:r>
          </a:p>
          <a:p>
            <a:pPr>
              <a:buFont typeface="Wingdings" panose="05000000000000000000" pitchFamily="2" charset="2"/>
              <a:buChar char="§"/>
            </a:pPr>
            <a:r>
              <a:rPr lang="en-US" sz="1800" dirty="0">
                <a:solidFill>
                  <a:srgbClr val="000000"/>
                </a:solidFill>
              </a:rPr>
              <a:t>Accommodations </a:t>
            </a:r>
            <a:r>
              <a:rPr lang="en-US" sz="1800" i="1" u="sng" dirty="0">
                <a:solidFill>
                  <a:srgbClr val="000000"/>
                </a:solidFill>
              </a:rPr>
              <a:t>will not</a:t>
            </a:r>
            <a:r>
              <a:rPr lang="en-US" sz="1800" dirty="0">
                <a:solidFill>
                  <a:srgbClr val="000000"/>
                </a:solidFill>
              </a:rPr>
              <a:t> provide benefit if the student does not use them during instruction on a </a:t>
            </a:r>
            <a:r>
              <a:rPr lang="en-US" sz="1800" i="1" u="sng" dirty="0">
                <a:solidFill>
                  <a:srgbClr val="000000"/>
                </a:solidFill>
              </a:rPr>
              <a:t>regular</a:t>
            </a:r>
            <a:r>
              <a:rPr lang="en-US" sz="1800" dirty="0">
                <a:solidFill>
                  <a:srgbClr val="000000"/>
                </a:solidFill>
              </a:rPr>
              <a:t> basis</a:t>
            </a:r>
          </a:p>
          <a:p>
            <a:pPr>
              <a:buFont typeface="Wingdings" panose="05000000000000000000" pitchFamily="2" charset="2"/>
              <a:buChar char="§"/>
            </a:pPr>
            <a:r>
              <a:rPr lang="en-US" sz="1800" dirty="0">
                <a:solidFill>
                  <a:srgbClr val="000000"/>
                </a:solidFill>
              </a:rPr>
              <a:t>If an assessment accommodation (which by definition cannot violate the construct) is in the IEP and is an allowable accommodation, the student must be offered the accommodation</a:t>
            </a:r>
          </a:p>
          <a:p>
            <a:pPr>
              <a:buFont typeface="Wingdings" panose="05000000000000000000" pitchFamily="2" charset="2"/>
              <a:buChar char="§"/>
            </a:pPr>
            <a:r>
              <a:rPr lang="en-US" sz="1800" dirty="0">
                <a:solidFill>
                  <a:srgbClr val="000000"/>
                </a:solidFill>
              </a:rPr>
              <a:t>Email </a:t>
            </a:r>
            <a:r>
              <a:rPr lang="en-US" sz="1800" dirty="0">
                <a:solidFill>
                  <a:srgbClr val="000000"/>
                </a:solidFill>
                <a:hlinkClick r:id="rId2"/>
              </a:rPr>
              <a:t>Arti Sachdeva</a:t>
            </a:r>
            <a:r>
              <a:rPr lang="en-US" sz="1800" dirty="0">
                <a:solidFill>
                  <a:srgbClr val="000000"/>
                </a:solidFill>
              </a:rPr>
              <a:t> at CDE after uploading or updating anything in Syncplicity</a:t>
            </a:r>
          </a:p>
          <a:p>
            <a:pPr>
              <a:buFont typeface="Wingdings" panose="05000000000000000000" pitchFamily="2" charset="2"/>
              <a:buChar char="§"/>
            </a:pPr>
            <a:endParaRPr lang="en-US" sz="1800" dirty="0">
              <a:solidFill>
                <a:srgbClr val="000000"/>
              </a:solidFill>
            </a:endParaRPr>
          </a:p>
        </p:txBody>
      </p:sp>
    </p:spTree>
    <p:extLst>
      <p:ext uri="{BB962C8B-B14F-4D97-AF65-F5344CB8AC3E}">
        <p14:creationId xmlns:p14="http://schemas.microsoft.com/office/powerpoint/2010/main" val="297363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55BA-05BF-DB41-50BC-9EDB1DA3D5E1}"/>
              </a:ext>
            </a:extLst>
          </p:cNvPr>
          <p:cNvSpPr>
            <a:spLocks noGrp="1"/>
          </p:cNvSpPr>
          <p:nvPr>
            <p:ph type="title"/>
          </p:nvPr>
        </p:nvSpPr>
        <p:spPr/>
        <p:txBody>
          <a:bodyPr/>
          <a:lstStyle/>
          <a:p>
            <a:r>
              <a:rPr lang="en-US" sz="2800" dirty="0"/>
              <a:t>IEPs and 504s</a:t>
            </a:r>
          </a:p>
        </p:txBody>
      </p:sp>
      <p:sp>
        <p:nvSpPr>
          <p:cNvPr id="5" name="Content Placeholder 4">
            <a:extLst>
              <a:ext uri="{FF2B5EF4-FFF2-40B4-BE49-F238E27FC236}">
                <a16:creationId xmlns:a16="http://schemas.microsoft.com/office/drawing/2014/main" id="{662A2176-3A20-E092-480D-0D3D47F185EE}"/>
              </a:ext>
            </a:extLst>
          </p:cNvPr>
          <p:cNvSpPr txBox="1">
            <a:spLocks noGrp="1"/>
          </p:cNvSpPr>
          <p:nvPr>
            <p:ph type="body" idx="1"/>
          </p:nvPr>
        </p:nvSpPr>
        <p:spPr>
          <a:xfrm>
            <a:off x="311149" y="1008000"/>
            <a:ext cx="6790155" cy="3051574"/>
          </a:xfrm>
          <a:prstGeom prst="rect">
            <a:avLst/>
          </a:prstGeom>
          <a:noFill/>
        </p:spPr>
        <p:txBody>
          <a:bodyPr wrap="square" rtlCol="0">
            <a:spAutoFit/>
          </a:bodyPr>
          <a:lstStyle/>
          <a:p>
            <a:pPr marL="285750" indent="-285750">
              <a:buFont typeface="Wingdings" panose="05000000000000000000" pitchFamily="2" charset="2"/>
              <a:buChar char="§"/>
            </a:pPr>
            <a:r>
              <a:rPr lang="en-US" sz="1800" dirty="0"/>
              <a:t>Connect with your Special Education Department to ensure that your IEP/504 platform vendors updated their state assessment accommodations to reflect</a:t>
            </a:r>
            <a:r>
              <a:rPr lang="en-US" sz="1800" dirty="0">
                <a:solidFill>
                  <a:srgbClr val="FF0000"/>
                </a:solidFill>
              </a:rPr>
              <a:t> </a:t>
            </a:r>
            <a:r>
              <a:rPr lang="en-US" sz="1800" dirty="0"/>
              <a:t>the CDE Assessment Accommodations Crosswalk</a:t>
            </a:r>
          </a:p>
          <a:p>
            <a:pPr marL="285750" indent="-285750">
              <a:buFont typeface="Wingdings" panose="05000000000000000000" pitchFamily="2" charset="2"/>
              <a:buChar char="§"/>
            </a:pPr>
            <a:r>
              <a:rPr lang="en-US" sz="1800" dirty="0"/>
              <a:t>The CDE Assessment Accommodations Crosswalk is posted on the CDE Assessment </a:t>
            </a:r>
            <a:r>
              <a:rPr lang="en-US" sz="1800" dirty="0">
                <a:hlinkClick r:id="rId2"/>
              </a:rPr>
              <a:t>Accommodation Training Page</a:t>
            </a:r>
            <a:r>
              <a:rPr lang="en-US" sz="1800" dirty="0"/>
              <a:t> </a:t>
            </a:r>
          </a:p>
          <a:p>
            <a:pPr marL="285750" indent="-285750">
              <a:buFont typeface="Wingdings" panose="05000000000000000000" pitchFamily="2" charset="2"/>
              <a:buChar char="§"/>
            </a:pPr>
            <a:r>
              <a:rPr lang="en-US" sz="1800" dirty="0"/>
              <a:t>Assessment accommodations Guidance Documents, Checklists, and Forms will be posted on the CDE Assessment </a:t>
            </a:r>
            <a:r>
              <a:rPr lang="en-US" sz="1800" dirty="0">
                <a:hlinkClick r:id="rId2"/>
              </a:rPr>
              <a:t> Accommodation Training Page</a:t>
            </a:r>
            <a:r>
              <a:rPr lang="en-US" sz="1800" dirty="0"/>
              <a:t> at the end of September.</a:t>
            </a:r>
          </a:p>
        </p:txBody>
      </p:sp>
    </p:spTree>
    <p:extLst>
      <p:ext uri="{BB962C8B-B14F-4D97-AF65-F5344CB8AC3E}">
        <p14:creationId xmlns:p14="http://schemas.microsoft.com/office/powerpoint/2010/main" val="1922789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1303-71E7-4AD8-209E-FE90133FAC6C}"/>
              </a:ext>
            </a:extLst>
          </p:cNvPr>
          <p:cNvSpPr>
            <a:spLocks noGrp="1"/>
          </p:cNvSpPr>
          <p:nvPr>
            <p:ph type="title"/>
          </p:nvPr>
        </p:nvSpPr>
        <p:spPr/>
        <p:txBody>
          <a:bodyPr/>
          <a:lstStyle/>
          <a:p>
            <a:r>
              <a:rPr lang="en-US" sz="2800" dirty="0"/>
              <a:t>Resources</a:t>
            </a:r>
          </a:p>
        </p:txBody>
      </p:sp>
      <p:sp>
        <p:nvSpPr>
          <p:cNvPr id="5" name="Content Placeholder 1">
            <a:extLst>
              <a:ext uri="{FF2B5EF4-FFF2-40B4-BE49-F238E27FC236}">
                <a16:creationId xmlns:a16="http://schemas.microsoft.com/office/drawing/2014/main" id="{51E1A029-151D-3D8B-7D82-994785A379BD}"/>
              </a:ext>
            </a:extLst>
          </p:cNvPr>
          <p:cNvSpPr txBox="1">
            <a:spLocks/>
          </p:cNvSpPr>
          <p:nvPr/>
        </p:nvSpPr>
        <p:spPr>
          <a:xfrm>
            <a:off x="239234" y="1097757"/>
            <a:ext cx="7290280"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Font typeface="Arial" panose="020B0604020202020204" pitchFamily="34" charset="0"/>
              <a:buNone/>
            </a:pPr>
            <a:r>
              <a:rPr lang="en-US" sz="1800" dirty="0">
                <a:solidFill>
                  <a:srgbClr val="000000"/>
                </a:solidFill>
              </a:rPr>
              <a:t>Assessment Accommodations Information</a:t>
            </a:r>
          </a:p>
          <a:p>
            <a:pPr marL="0" indent="0">
              <a:buFont typeface="Arial" panose="020B0604020202020204" pitchFamily="34" charset="0"/>
              <a:buNone/>
            </a:pPr>
            <a:r>
              <a:rPr lang="en-US" sz="1800" dirty="0">
                <a:hlinkClick r:id="rId2"/>
              </a:rPr>
              <a:t>CDE Assessment Accommodations Training Page</a:t>
            </a:r>
            <a:endParaRPr lang="en-US" sz="1800" dirty="0">
              <a:solidFill>
                <a:srgbClr val="000000"/>
              </a:solidFill>
            </a:endParaRPr>
          </a:p>
          <a:p>
            <a:pPr>
              <a:buFont typeface="Wingdings" panose="05000000000000000000" pitchFamily="2" charset="2"/>
              <a:buChar char="§"/>
            </a:pPr>
            <a:r>
              <a:rPr lang="en-US" sz="1800" dirty="0">
                <a:solidFill>
                  <a:srgbClr val="000000"/>
                </a:solidFill>
              </a:rPr>
              <a:t>Accommodations Webinar</a:t>
            </a:r>
          </a:p>
          <a:p>
            <a:pPr>
              <a:buFont typeface="Wingdings" panose="05000000000000000000" pitchFamily="2" charset="2"/>
              <a:buChar char="§"/>
            </a:pPr>
            <a:r>
              <a:rPr lang="en-US" sz="1800" dirty="0">
                <a:solidFill>
                  <a:srgbClr val="000000"/>
                </a:solidFill>
              </a:rPr>
              <a:t>CMAS and CoAlt Procedures Manual</a:t>
            </a:r>
          </a:p>
          <a:p>
            <a:pPr>
              <a:buFont typeface="Wingdings" panose="05000000000000000000" pitchFamily="2" charset="2"/>
              <a:buChar char="§"/>
            </a:pPr>
            <a:r>
              <a:rPr lang="en-US" sz="1800" dirty="0">
                <a:solidFill>
                  <a:srgbClr val="000000"/>
                </a:solidFill>
              </a:rPr>
              <a:t>Guidance Documents and Forms for UARs </a:t>
            </a:r>
          </a:p>
          <a:p>
            <a:pPr>
              <a:buFont typeface="Wingdings" panose="05000000000000000000" pitchFamily="2" charset="2"/>
              <a:buChar char="§"/>
            </a:pPr>
            <a:r>
              <a:rPr lang="en-US" sz="1800" dirty="0">
                <a:solidFill>
                  <a:srgbClr val="000000"/>
                </a:solidFill>
              </a:rPr>
              <a:t>Other accommodation tools</a:t>
            </a:r>
          </a:p>
          <a:p>
            <a:pPr marL="274320" lvl="1" indent="0">
              <a:buFont typeface="Arial" panose="020B0604020202020204" pitchFamily="34" charset="0"/>
              <a:buNone/>
            </a:pPr>
            <a:endParaRPr lang="en-US" dirty="0"/>
          </a:p>
        </p:txBody>
      </p:sp>
    </p:spTree>
    <p:extLst>
      <p:ext uri="{BB962C8B-B14F-4D97-AF65-F5344CB8AC3E}">
        <p14:creationId xmlns:p14="http://schemas.microsoft.com/office/powerpoint/2010/main" val="2056956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7C44-5F62-D5CC-A50B-54D37A0A60C1}"/>
              </a:ext>
            </a:extLst>
          </p:cNvPr>
          <p:cNvSpPr>
            <a:spLocks noGrp="1"/>
          </p:cNvSpPr>
          <p:nvPr>
            <p:ph type="title"/>
          </p:nvPr>
        </p:nvSpPr>
        <p:spPr/>
        <p:txBody>
          <a:bodyPr/>
          <a:lstStyle/>
          <a:p>
            <a:r>
              <a:rPr lang="en-US" sz="2800" dirty="0"/>
              <a:t>Dates and Deadlines to Remember for </a:t>
            </a:r>
            <a:br>
              <a:rPr lang="en-US" sz="2800" dirty="0"/>
            </a:br>
            <a:r>
              <a:rPr lang="en-US" sz="2800" dirty="0"/>
              <a:t>Accommodation Submissions</a:t>
            </a:r>
          </a:p>
        </p:txBody>
      </p:sp>
      <p:sp>
        <p:nvSpPr>
          <p:cNvPr id="5" name="Content Placeholder 2">
            <a:extLst>
              <a:ext uri="{FF2B5EF4-FFF2-40B4-BE49-F238E27FC236}">
                <a16:creationId xmlns:a16="http://schemas.microsoft.com/office/drawing/2014/main" id="{5ED55D5A-5189-6DF7-D2AF-102E2708CEA3}"/>
              </a:ext>
            </a:extLst>
          </p:cNvPr>
          <p:cNvSpPr txBox="1">
            <a:spLocks/>
          </p:cNvSpPr>
          <p:nvPr/>
        </p:nvSpPr>
        <p:spPr>
          <a:xfrm>
            <a:off x="0" y="992179"/>
            <a:ext cx="4768300" cy="40462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dirty="0"/>
              <a:t>CMAS Braille Practice Resource Orders</a:t>
            </a:r>
          </a:p>
          <a:p>
            <a:pPr lvl="1">
              <a:buFont typeface="Wingdings" panose="05000000000000000000" pitchFamily="2" charset="2"/>
              <a:buChar char="§"/>
            </a:pPr>
            <a:r>
              <a:rPr lang="en-US" b="1" dirty="0">
                <a:solidFill>
                  <a:schemeClr val="accent1">
                    <a:lumMod val="75000"/>
                  </a:schemeClr>
                </a:solidFill>
              </a:rPr>
              <a:t>September 15, 2024</a:t>
            </a:r>
          </a:p>
          <a:p>
            <a:pPr>
              <a:buFont typeface="Wingdings" panose="05000000000000000000" pitchFamily="2" charset="2"/>
              <a:buChar char="§"/>
            </a:pPr>
            <a:r>
              <a:rPr lang="en-US" dirty="0"/>
              <a:t>UARs and Special Accommodation Requests for ACCESS for ELLs</a:t>
            </a:r>
          </a:p>
          <a:p>
            <a:pPr lvl="1">
              <a:buFont typeface="Wingdings" panose="05000000000000000000" pitchFamily="2" charset="2"/>
              <a:buChar char="§"/>
            </a:pPr>
            <a:r>
              <a:rPr lang="en-US" b="1" dirty="0">
                <a:solidFill>
                  <a:schemeClr val="accent1">
                    <a:lumMod val="75000"/>
                  </a:schemeClr>
                </a:solidFill>
              </a:rPr>
              <a:t>December 1, 2024</a:t>
            </a:r>
          </a:p>
          <a:p>
            <a:pPr>
              <a:buFont typeface="Wingdings" panose="05000000000000000000" pitchFamily="2" charset="2"/>
              <a:buChar char="§"/>
            </a:pPr>
            <a:r>
              <a:rPr lang="en-US" dirty="0"/>
              <a:t>UARs and Special Accommodation Requests for CMAS</a:t>
            </a:r>
          </a:p>
          <a:p>
            <a:pPr lvl="1">
              <a:buFont typeface="Wingdings" panose="05000000000000000000" pitchFamily="2" charset="2"/>
              <a:buChar char="§"/>
            </a:pPr>
            <a:r>
              <a:rPr lang="en-US" b="1" dirty="0">
                <a:solidFill>
                  <a:schemeClr val="accent1">
                    <a:lumMod val="75000"/>
                  </a:schemeClr>
                </a:solidFill>
              </a:rPr>
              <a:t>December 15, 2024</a:t>
            </a:r>
          </a:p>
          <a:p>
            <a:pPr>
              <a:buFont typeface="Wingdings" panose="05000000000000000000" pitchFamily="2" charset="2"/>
              <a:buChar char="§"/>
            </a:pPr>
            <a:r>
              <a:rPr lang="en-US" i="1" dirty="0">
                <a:solidFill>
                  <a:schemeClr val="tx1"/>
                </a:solidFill>
              </a:rPr>
              <a:t>CDE STT and Word Prediction State Assessment Security Agreement Supplement </a:t>
            </a:r>
            <a:r>
              <a:rPr lang="en-US" dirty="0">
                <a:solidFill>
                  <a:schemeClr val="tx1"/>
                </a:solidFill>
              </a:rPr>
              <a:t>and supporting documentation</a:t>
            </a:r>
          </a:p>
          <a:p>
            <a:pPr lvl="1">
              <a:buFont typeface="Wingdings" panose="05000000000000000000" pitchFamily="2" charset="2"/>
              <a:buChar char="§"/>
            </a:pPr>
            <a:r>
              <a:rPr lang="en-US" b="1" dirty="0">
                <a:solidFill>
                  <a:schemeClr val="accent1">
                    <a:lumMod val="75000"/>
                  </a:schemeClr>
                </a:solidFill>
              </a:rPr>
              <a:t>December 15, 2024</a:t>
            </a:r>
          </a:p>
        </p:txBody>
      </p:sp>
      <p:sp>
        <p:nvSpPr>
          <p:cNvPr id="6" name="Content Placeholder 2">
            <a:extLst>
              <a:ext uri="{FF2B5EF4-FFF2-40B4-BE49-F238E27FC236}">
                <a16:creationId xmlns:a16="http://schemas.microsoft.com/office/drawing/2014/main" id="{47522F3D-308F-95CB-A849-3D44E7E3F3D2}"/>
              </a:ext>
            </a:extLst>
          </p:cNvPr>
          <p:cNvSpPr txBox="1">
            <a:spLocks/>
          </p:cNvSpPr>
          <p:nvPr/>
        </p:nvSpPr>
        <p:spPr>
          <a:xfrm>
            <a:off x="4950948" y="992178"/>
            <a:ext cx="3870140" cy="40462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dirty="0"/>
              <a:t>CMAS Accommodations requiring materials (i.e., braille, large print, auditory/signed presentation script, CSLA, standard print tests)</a:t>
            </a:r>
          </a:p>
          <a:p>
            <a:pPr lvl="1">
              <a:buFont typeface="Wingdings" panose="05000000000000000000" pitchFamily="2" charset="2"/>
              <a:buChar char="§"/>
            </a:pPr>
            <a:r>
              <a:rPr lang="en-US" b="1" dirty="0">
                <a:solidFill>
                  <a:schemeClr val="accent1">
                    <a:lumMod val="75000"/>
                  </a:schemeClr>
                </a:solidFill>
              </a:rPr>
              <a:t>PAnext initial order window (January 6 through 24, 2025)</a:t>
            </a:r>
          </a:p>
          <a:p>
            <a:pPr>
              <a:buFont typeface="Wingdings" panose="05000000000000000000" pitchFamily="2" charset="2"/>
              <a:buChar char="§"/>
            </a:pPr>
            <a:r>
              <a:rPr lang="en-US" dirty="0"/>
              <a:t>Accommodation Requests for PSAT and SAT</a:t>
            </a:r>
          </a:p>
          <a:p>
            <a:pPr lvl="1">
              <a:buFont typeface="Wingdings" panose="05000000000000000000" pitchFamily="2" charset="2"/>
              <a:buChar char="§"/>
            </a:pPr>
            <a:r>
              <a:rPr lang="en-US" b="1" dirty="0">
                <a:solidFill>
                  <a:schemeClr val="accent1">
                    <a:lumMod val="75000"/>
                  </a:schemeClr>
                </a:solidFill>
              </a:rPr>
              <a:t>February 18, 2025</a:t>
            </a:r>
          </a:p>
          <a:p>
            <a:pPr lvl="1">
              <a:buFont typeface="Wingdings" panose="05000000000000000000" pitchFamily="2" charset="2"/>
              <a:buChar char="§"/>
            </a:pPr>
            <a:r>
              <a:rPr lang="en-US" b="1" dirty="0">
                <a:solidFill>
                  <a:schemeClr val="accent1">
                    <a:lumMod val="75000"/>
                  </a:schemeClr>
                </a:solidFill>
              </a:rPr>
              <a:t>February 28, 2025 (late requests)</a:t>
            </a:r>
          </a:p>
          <a:p>
            <a:pPr>
              <a:buFont typeface="Wingdings" panose="05000000000000000000" pitchFamily="2" charset="2"/>
              <a:buChar char="§"/>
            </a:pPr>
            <a:r>
              <a:rPr lang="en-US" dirty="0"/>
              <a:t>New student UARs for CMAS</a:t>
            </a:r>
          </a:p>
          <a:p>
            <a:pPr lvl="1">
              <a:buFont typeface="Wingdings" panose="05000000000000000000" pitchFamily="2" charset="2"/>
              <a:buChar char="§"/>
            </a:pPr>
            <a:r>
              <a:rPr lang="en-US" b="1" dirty="0">
                <a:solidFill>
                  <a:schemeClr val="accent1">
                    <a:lumMod val="75000"/>
                  </a:schemeClr>
                </a:solidFill>
              </a:rPr>
              <a:t>March 15, 2025</a:t>
            </a:r>
          </a:p>
        </p:txBody>
      </p:sp>
    </p:spTree>
    <p:extLst>
      <p:ext uri="{BB962C8B-B14F-4D97-AF65-F5344CB8AC3E}">
        <p14:creationId xmlns:p14="http://schemas.microsoft.com/office/powerpoint/2010/main" val="27672373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6D9E-BA86-5129-BCF6-F6DF2855C677}"/>
              </a:ext>
            </a:extLst>
          </p:cNvPr>
          <p:cNvSpPr>
            <a:spLocks noGrp="1"/>
          </p:cNvSpPr>
          <p:nvPr>
            <p:ph type="title"/>
          </p:nvPr>
        </p:nvSpPr>
        <p:spPr/>
        <p:txBody>
          <a:bodyPr/>
          <a:lstStyle/>
          <a:p>
            <a:r>
              <a:rPr lang="en-US" sz="2800" dirty="0"/>
              <a:t>Contact Information</a:t>
            </a:r>
          </a:p>
        </p:txBody>
      </p:sp>
      <p:sp>
        <p:nvSpPr>
          <p:cNvPr id="6" name="Content Placeholder 1">
            <a:extLst>
              <a:ext uri="{FF2B5EF4-FFF2-40B4-BE49-F238E27FC236}">
                <a16:creationId xmlns:a16="http://schemas.microsoft.com/office/drawing/2014/main" id="{801AA902-1A56-9833-8DE2-A7AF327721A8}"/>
              </a:ext>
            </a:extLst>
          </p:cNvPr>
          <p:cNvSpPr txBox="1">
            <a:spLocks/>
          </p:cNvSpPr>
          <p:nvPr/>
        </p:nvSpPr>
        <p:spPr>
          <a:xfrm>
            <a:off x="85502" y="846400"/>
            <a:ext cx="4426688" cy="2029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800" dirty="0">
                <a:solidFill>
                  <a:srgbClr val="000000"/>
                </a:solidFill>
              </a:rPr>
              <a:t>Assessment Accommodations for Students with Disabilities</a:t>
            </a:r>
          </a:p>
          <a:p>
            <a:pPr marL="34290" indent="0" algn="ctr">
              <a:buFont typeface="Arial" panose="020B0604020202020204" pitchFamily="34" charset="0"/>
              <a:buNone/>
            </a:pPr>
            <a:r>
              <a:rPr lang="en-US" sz="1800" dirty="0">
                <a:solidFill>
                  <a:srgbClr val="000000"/>
                </a:solidFill>
              </a:rPr>
              <a:t>Arti Sachdeva </a:t>
            </a:r>
          </a:p>
          <a:p>
            <a:pPr marL="34290" indent="0" algn="ctr">
              <a:buFont typeface="Arial" panose="020B0604020202020204" pitchFamily="34" charset="0"/>
              <a:buNone/>
            </a:pPr>
            <a:r>
              <a:rPr lang="en-US" sz="1800" dirty="0">
                <a:solidFill>
                  <a:srgbClr val="000000"/>
                </a:solidFill>
              </a:rPr>
              <a:t>Assessment Division</a:t>
            </a:r>
          </a:p>
          <a:p>
            <a:pPr marL="34290" indent="0" algn="ctr">
              <a:buFont typeface="Arial" panose="020B0604020202020204" pitchFamily="34" charset="0"/>
              <a:buNone/>
            </a:pPr>
            <a:r>
              <a:rPr lang="en-US" sz="1800" dirty="0">
                <a:solidFill>
                  <a:srgbClr val="000000"/>
                </a:solidFill>
                <a:hlinkClick r:id="rId2"/>
              </a:rPr>
              <a:t>s</a:t>
            </a:r>
            <a:r>
              <a:rPr lang="en-US" sz="1800" dirty="0">
                <a:solidFill>
                  <a:srgbClr val="000000"/>
                </a:solidFill>
                <a:hlinkClick r:id="rId3"/>
              </a:rPr>
              <a:t>achdeva_a@cde.state.co.us</a:t>
            </a:r>
            <a:endParaRPr lang="en-US" sz="1800" dirty="0">
              <a:solidFill>
                <a:srgbClr val="000000"/>
              </a:solidFill>
            </a:endParaRPr>
          </a:p>
          <a:p>
            <a:pPr marL="34290" indent="0" algn="ctr">
              <a:buFont typeface="Arial" panose="020B0604020202020204" pitchFamily="34" charset="0"/>
              <a:buNone/>
            </a:pPr>
            <a:endParaRPr lang="en-US" sz="1800" dirty="0">
              <a:solidFill>
                <a:srgbClr val="000000"/>
              </a:solidFill>
            </a:endParaRPr>
          </a:p>
        </p:txBody>
      </p:sp>
      <p:sp>
        <p:nvSpPr>
          <p:cNvPr id="7" name="Content Placeholder 1">
            <a:extLst>
              <a:ext uri="{FF2B5EF4-FFF2-40B4-BE49-F238E27FC236}">
                <a16:creationId xmlns:a16="http://schemas.microsoft.com/office/drawing/2014/main" id="{32A62580-C641-E077-21D0-A108971A0DD8}"/>
              </a:ext>
            </a:extLst>
          </p:cNvPr>
          <p:cNvSpPr txBox="1">
            <a:spLocks/>
          </p:cNvSpPr>
          <p:nvPr/>
        </p:nvSpPr>
        <p:spPr>
          <a:xfrm>
            <a:off x="4701362" y="846400"/>
            <a:ext cx="4426688" cy="2081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800" dirty="0">
                <a:solidFill>
                  <a:srgbClr val="000000"/>
                </a:solidFill>
              </a:rPr>
              <a:t>Assessment Linguistic Accommodations for Multilingual Learners </a:t>
            </a:r>
          </a:p>
          <a:p>
            <a:pPr marL="34290" indent="0" algn="ctr">
              <a:buFont typeface="Arial" panose="020B0604020202020204" pitchFamily="34" charset="0"/>
              <a:buNone/>
            </a:pPr>
            <a:r>
              <a:rPr lang="en-US" sz="1800" dirty="0">
                <a:solidFill>
                  <a:srgbClr val="000000"/>
                </a:solidFill>
              </a:rPr>
              <a:t>Heather Villalobos Pavia</a:t>
            </a:r>
          </a:p>
          <a:p>
            <a:pPr marL="34290" indent="0" algn="ctr">
              <a:buFont typeface="Arial" panose="020B0604020202020204" pitchFamily="34" charset="0"/>
              <a:buNone/>
            </a:pPr>
            <a:r>
              <a:rPr lang="en-US" sz="1800" dirty="0">
                <a:solidFill>
                  <a:srgbClr val="000000"/>
                </a:solidFill>
              </a:rPr>
              <a:t>Assessment Division</a:t>
            </a:r>
          </a:p>
          <a:p>
            <a:pPr marL="34290" indent="0" algn="ctr">
              <a:buFont typeface="Arial" panose="020B0604020202020204" pitchFamily="34" charset="0"/>
              <a:buNone/>
            </a:pPr>
            <a:r>
              <a:rPr lang="en-US" sz="1800" dirty="0">
                <a:solidFill>
                  <a:srgbClr val="000000"/>
                </a:solidFill>
                <a:hlinkClick r:id="rId4"/>
              </a:rPr>
              <a:t>villalobospavia_h@cde.state.co.us</a:t>
            </a:r>
            <a:endParaRPr lang="en-US" sz="1800" dirty="0">
              <a:solidFill>
                <a:srgbClr val="000000"/>
              </a:solidFill>
            </a:endParaRPr>
          </a:p>
        </p:txBody>
      </p:sp>
      <p:sp>
        <p:nvSpPr>
          <p:cNvPr id="5" name="Content Placeholder 1">
            <a:extLst>
              <a:ext uri="{FF2B5EF4-FFF2-40B4-BE49-F238E27FC236}">
                <a16:creationId xmlns:a16="http://schemas.microsoft.com/office/drawing/2014/main" id="{DFCC8957-01DD-E7EE-E13C-D24DA084E95E}"/>
              </a:ext>
            </a:extLst>
          </p:cNvPr>
          <p:cNvSpPr txBox="1">
            <a:spLocks/>
          </p:cNvSpPr>
          <p:nvPr/>
        </p:nvSpPr>
        <p:spPr>
          <a:xfrm>
            <a:off x="2599659" y="2721804"/>
            <a:ext cx="3825063" cy="18870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800" dirty="0">
                <a:solidFill>
                  <a:srgbClr val="000000"/>
                </a:solidFill>
              </a:rPr>
              <a:t>Instructional Accommodations</a:t>
            </a:r>
          </a:p>
          <a:p>
            <a:pPr marL="34290" indent="0" algn="ctr">
              <a:buFont typeface="Arial" panose="020B0604020202020204" pitchFamily="34" charset="0"/>
              <a:buNone/>
            </a:pPr>
            <a:r>
              <a:rPr lang="en-US" sz="1800" dirty="0">
                <a:solidFill>
                  <a:srgbClr val="000000"/>
                </a:solidFill>
              </a:rPr>
              <a:t>Gina Herrera</a:t>
            </a:r>
          </a:p>
          <a:p>
            <a:pPr marL="34290" indent="0" algn="ctr">
              <a:buFont typeface="Arial" panose="020B0604020202020204" pitchFamily="34" charset="0"/>
              <a:buNone/>
            </a:pPr>
            <a:r>
              <a:rPr lang="en-US" sz="1800" dirty="0">
                <a:solidFill>
                  <a:srgbClr val="000000"/>
                </a:solidFill>
              </a:rPr>
              <a:t>ESSU</a:t>
            </a:r>
          </a:p>
          <a:p>
            <a:pPr marL="34290" indent="0" algn="ctr">
              <a:buFont typeface="Arial" panose="020B0604020202020204" pitchFamily="34" charset="0"/>
              <a:buNone/>
            </a:pPr>
            <a:r>
              <a:rPr lang="en-US" sz="1800" dirty="0">
                <a:solidFill>
                  <a:srgbClr val="000000"/>
                </a:solidFill>
                <a:hlinkClick r:id="rId5"/>
              </a:rPr>
              <a:t>herrera_g@cde.state.co.us</a:t>
            </a:r>
            <a:endParaRPr lang="en-US" sz="1800" dirty="0">
              <a:solidFill>
                <a:srgbClr val="000000"/>
              </a:solidFill>
            </a:endParaRPr>
          </a:p>
        </p:txBody>
      </p:sp>
    </p:spTree>
    <p:extLst>
      <p:ext uri="{BB962C8B-B14F-4D97-AF65-F5344CB8AC3E}">
        <p14:creationId xmlns:p14="http://schemas.microsoft.com/office/powerpoint/2010/main" val="21713429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t>Thank you!</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TM04033919[[fn=Circuit]]</Template>
  <TotalTime>14245</TotalTime>
  <Words>6948</Words>
  <Application>Microsoft Office PowerPoint</Application>
  <PresentationFormat>On-screen Show (16:9)</PresentationFormat>
  <Paragraphs>791</Paragraphs>
  <Slides>93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Wingdings</vt:lpstr>
      <vt:lpstr>Times New Roman</vt:lpstr>
      <vt:lpstr>Roboto</vt:lpstr>
      <vt:lpstr>Arial</vt:lpstr>
      <vt:lpstr>Roboto Medium</vt:lpstr>
      <vt:lpstr>Calibri</vt:lpstr>
      <vt:lpstr>Rockwell</vt:lpstr>
      <vt:lpstr>Simple Light</vt:lpstr>
      <vt:lpstr>CDE Assessment Accessibility Features and Accommodations</vt:lpstr>
      <vt:lpstr>Agenda</vt:lpstr>
      <vt:lpstr>Privacy Laws in Colorado</vt:lpstr>
      <vt:lpstr>Privacy Laws</vt:lpstr>
      <vt:lpstr>COPPA</vt:lpstr>
      <vt:lpstr>Colorado Student Data Transparency  and Security Act</vt:lpstr>
      <vt:lpstr>Privacy Protections for Children’s Online Data</vt:lpstr>
      <vt:lpstr>Accommodations</vt:lpstr>
      <vt:lpstr>IEPs and 504s</vt:lpstr>
      <vt:lpstr>Administrative Considerations and Accessibility Features</vt:lpstr>
      <vt:lpstr>Definition of Accommodations</vt:lpstr>
      <vt:lpstr>Requirements for Accommodations</vt:lpstr>
      <vt:lpstr>Conditions for Using Accommodations</vt:lpstr>
      <vt:lpstr>Accommodations do not…</vt:lpstr>
      <vt:lpstr>Accommodations must not be…</vt:lpstr>
      <vt:lpstr>Accommodations are not…</vt:lpstr>
      <vt:lpstr>Assessment Accommodations  vs. Assessment Modifications</vt:lpstr>
      <vt:lpstr>Allowable vs. Non-Allowable Accommodations and Modifications</vt:lpstr>
      <vt:lpstr>Tentative 2024-25 State Assessment Calendar</vt:lpstr>
      <vt:lpstr>Accessibility and  Accommodations Flowchart</vt:lpstr>
      <vt:lpstr>ACCESS for ELLs</vt:lpstr>
      <vt:lpstr>ACCESS for ELLs Accessibilities and Accommodations</vt:lpstr>
      <vt:lpstr>ACCESS for ELLs and Alternate ACCESS</vt:lpstr>
      <vt:lpstr>Administrative Considerations and  Accessibility Features</vt:lpstr>
      <vt:lpstr>Accommodations on ACCESS for ELLs</vt:lpstr>
      <vt:lpstr>ACCESS Administrative Considerations and Accessibility Features</vt:lpstr>
      <vt:lpstr>Online Assessment</vt:lpstr>
      <vt:lpstr>ACCESS for ELLs Accommodations</vt:lpstr>
      <vt:lpstr>Alternate ACCESS Accommodations</vt:lpstr>
      <vt:lpstr>Accommodations for Kindergarten ACCESS and Alternate ACCESS</vt:lpstr>
      <vt:lpstr>Prohibited Practices</vt:lpstr>
      <vt:lpstr>Tasks to Complete Before Testing</vt:lpstr>
      <vt:lpstr>Emergency Accommodations for  ACCESS for ELLs</vt:lpstr>
      <vt:lpstr>Special Accommodation Requests for ACCESS for ELLs</vt:lpstr>
      <vt:lpstr>Unique Accommodation Requests (UARs) for ACCESS for ELLs</vt:lpstr>
      <vt:lpstr>CMAS</vt:lpstr>
      <vt:lpstr>CMAS Accessibilities and Accommodations</vt:lpstr>
      <vt:lpstr>Administrative Considerations</vt:lpstr>
      <vt:lpstr>Administrative Considerations Available</vt:lpstr>
      <vt:lpstr>More Administrative Considerations Available</vt:lpstr>
      <vt:lpstr>Accessibility Features</vt:lpstr>
      <vt:lpstr>Accessibility Features Available</vt:lpstr>
      <vt:lpstr>Accessibility Feature: Text-to-Speech</vt:lpstr>
      <vt:lpstr>Assigning Text-to-Speech on Math, Science, and Social Studies</vt:lpstr>
      <vt:lpstr>Presentation Accommodations</vt:lpstr>
      <vt:lpstr>Large Print and Braille</vt:lpstr>
      <vt:lpstr>Visual Descriptor Documents</vt:lpstr>
      <vt:lpstr>Assistive Technology (AT) Forms</vt:lpstr>
      <vt:lpstr>AT Form Cautions…</vt:lpstr>
      <vt:lpstr>Response Accommodations</vt:lpstr>
      <vt:lpstr>CMAS Assessment Policy Related to Internet Access</vt:lpstr>
      <vt:lpstr>Speech-to-Text (STT) and Word Prediction</vt:lpstr>
      <vt:lpstr>STT and Word Prediction Documentation</vt:lpstr>
      <vt:lpstr>Timing Accommodations</vt:lpstr>
      <vt:lpstr>Accommodations Students Identified as NEP/LEP*</vt:lpstr>
      <vt:lpstr>Spanish Language Accommodation  for ELA = CSLA</vt:lpstr>
      <vt:lpstr>Getting Familiar with Practice Resources</vt:lpstr>
      <vt:lpstr>CMAS Braille Practice Resources</vt:lpstr>
      <vt:lpstr>Accommodations Reminders</vt:lpstr>
      <vt:lpstr>Emergency Accommodations</vt:lpstr>
      <vt:lpstr>CMAS Additional Orders</vt:lpstr>
      <vt:lpstr>Unique Accommodations</vt:lpstr>
      <vt:lpstr>Unique Accommodation Requests</vt:lpstr>
      <vt:lpstr>Special Accommodation Requests for CMAS</vt:lpstr>
      <vt:lpstr>Unique Accommodations Available</vt:lpstr>
      <vt:lpstr>Unique Accommodation Requests (UARs)</vt:lpstr>
      <vt:lpstr>UAR: Need to Know</vt:lpstr>
      <vt:lpstr>UAR Submission Process</vt:lpstr>
      <vt:lpstr>Completing the UAR Spreadsheet Template</vt:lpstr>
      <vt:lpstr>Completing the UAR Spreadsheet Template (cont’d)</vt:lpstr>
      <vt:lpstr>ELA Assessment Accommodation Policy</vt:lpstr>
      <vt:lpstr>ELA Assessment Accommodation Policy (cont’d)</vt:lpstr>
      <vt:lpstr>Reminders</vt:lpstr>
      <vt:lpstr>Colorado PSAT/SAT</vt:lpstr>
      <vt:lpstr>CO PSAT and SAT Accommodations</vt:lpstr>
      <vt:lpstr>College Board Accommodations Update</vt:lpstr>
      <vt:lpstr>College Board Accommodations Requests</vt:lpstr>
      <vt:lpstr>College Board Approved Accommodations</vt:lpstr>
      <vt:lpstr>State Allowed Accommodations</vt:lpstr>
      <vt:lpstr>CO PSAT/SAT Accommodations</vt:lpstr>
      <vt:lpstr>CO PSAT/SAT Braille Accommodations</vt:lpstr>
      <vt:lpstr>PSAT/SAT Supports for Multilingual Learners</vt:lpstr>
      <vt:lpstr>Additional PSAT/SAT Supports for Multilingual Learners</vt:lpstr>
      <vt:lpstr>PSAT and SAT Timing Chart</vt:lpstr>
      <vt:lpstr>College Board Accommodation Requests</vt:lpstr>
      <vt:lpstr>College Board Accommodation Reminders</vt:lpstr>
      <vt:lpstr>Wrap-Up and Final Points</vt:lpstr>
      <vt:lpstr>Adding Accommodations to IEPs</vt:lpstr>
      <vt:lpstr>Final Points</vt:lpstr>
      <vt:lpstr>Resources</vt:lpstr>
      <vt:lpstr>Dates and Deadlines to Remember for  Accommodation Submissions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Sachdeva, Ed.D., Arti</cp:lastModifiedBy>
  <cp:revision>80</cp:revision>
  <dcterms:modified xsi:type="dcterms:W3CDTF">2024-09-18T22:00:29Z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