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0" r:id="rId3"/>
    <p:sldId id="259" r:id="rId4"/>
    <p:sldId id="257" r:id="rId5"/>
    <p:sldId id="301" r:id="rId6"/>
    <p:sldId id="302" r:id="rId7"/>
    <p:sldId id="297" r:id="rId8"/>
    <p:sldId id="299" r:id="rId9"/>
    <p:sldId id="30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5C7E7D-985F-6BC5-CD16-80160CD94ABC}" v="470" dt="2024-04-26T18:48:40.9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973CAC-8C64-452B-9F24-5BEF33C4D433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72276-580F-4E2A-9E50-EA4A0922D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64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11dced6a568_2_2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0" name="Google Shape;320;g11dced6a568_2_2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DeLilah</a:t>
            </a:r>
            <a:endParaRPr/>
          </a:p>
        </p:txBody>
      </p:sp>
      <p:sp>
        <p:nvSpPr>
          <p:cNvPr id="321" name="Google Shape;321;g11dced6a568_2_22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g11d9e84ff87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38" name="Google Shape;338;g11d9e84ff87_0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DeLilah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g11d9e84ff87_0_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g11dced6a568_2_2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46" name="Google Shape;346;g11dced6a568_2_23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DeLilah</a:t>
            </a:r>
            <a:endParaRPr/>
          </a:p>
        </p:txBody>
      </p:sp>
      <p:sp>
        <p:nvSpPr>
          <p:cNvPr id="347" name="Google Shape;347;g11dced6a568_2_23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4675239"/>
            <a:ext cx="12192000" cy="218276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FFC846">
                  <a:alpha val="5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236240"/>
            <a:ext cx="10363200" cy="1216589"/>
          </a:xfrm>
        </p:spPr>
        <p:txBody>
          <a:bodyPr anchor="t" anchorCtr="0">
            <a:normAutofit/>
          </a:bodyPr>
          <a:lstStyle>
            <a:lvl1pPr algn="ctr">
              <a:defRPr sz="3600"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73445"/>
            <a:ext cx="10363200" cy="106592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983" y="632706"/>
            <a:ext cx="3761564" cy="1762730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914401" y="2772696"/>
            <a:ext cx="10402529" cy="0"/>
          </a:xfrm>
          <a:prstGeom prst="line">
            <a:avLst/>
          </a:prstGeom>
          <a:ln w="19050">
            <a:solidFill>
              <a:srgbClr val="FFC8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97428" y="6427019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97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97428" y="6427019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26925" y="254514"/>
            <a:ext cx="8109153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38139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925" y="254514"/>
            <a:ext cx="8109153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76507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914400" y="2595716"/>
            <a:ext cx="10363200" cy="2337620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87596" y="6427019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6649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2191999" cy="6857999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914400" y="2595716"/>
            <a:ext cx="10363200" cy="2337620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97428" y="6427019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9790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Blank">
  <p:cSld name="3_Blank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" y="4"/>
            <a:ext cx="12191999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6"/>
          <p:cNvSpPr txBox="1">
            <a:spLocks noGrp="1"/>
          </p:cNvSpPr>
          <p:nvPr>
            <p:ph type="ctrTitle"/>
          </p:nvPr>
        </p:nvSpPr>
        <p:spPr>
          <a:xfrm>
            <a:off x="0" y="2595717"/>
            <a:ext cx="12192000" cy="2337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  <a:defRPr sz="3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sldNum" idx="12"/>
          </p:nvPr>
        </p:nvSpPr>
        <p:spPr>
          <a:xfrm>
            <a:off x="227916" y="6427023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711757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12191996" cy="121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925" y="254514"/>
            <a:ext cx="8109153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6172201"/>
            <a:ext cx="1524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97428" y="6427019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457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12191996" cy="121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8415" y="420329"/>
            <a:ext cx="6877663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6172201"/>
            <a:ext cx="1524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97428" y="6427019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93" y="41458"/>
            <a:ext cx="1245831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162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"/>
            <a:ext cx="12191996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8415" y="420329"/>
            <a:ext cx="6877663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6172201"/>
            <a:ext cx="1524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97428" y="6427019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93" y="41458"/>
            <a:ext cx="1245831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805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"/>
            <a:ext cx="12191996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8415" y="420329"/>
            <a:ext cx="6877663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6172201"/>
            <a:ext cx="1524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97428" y="6427019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93" y="41458"/>
            <a:ext cx="1245831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101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"/>
            <a:ext cx="12191996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8415" y="420329"/>
            <a:ext cx="6877663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6172201"/>
            <a:ext cx="1524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97428" y="6427019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93" y="41458"/>
            <a:ext cx="1245831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158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"/>
            <a:ext cx="12191996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8415" y="420329"/>
            <a:ext cx="6877663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6172201"/>
            <a:ext cx="1524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97428" y="6427019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93" y="41458"/>
            <a:ext cx="1245831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768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"/>
            <a:ext cx="12191996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8415" y="420329"/>
            <a:ext cx="6877663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6172201"/>
            <a:ext cx="1524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97428" y="6427019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93" y="41458"/>
            <a:ext cx="1245831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789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63041"/>
            <a:ext cx="5181600" cy="4583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463041"/>
            <a:ext cx="5181600" cy="4583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12191996" cy="12192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26925" y="254514"/>
            <a:ext cx="8109153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6172201"/>
            <a:ext cx="1524000" cy="485919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97428" y="6427019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251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6924" y="6360653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277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smartsheet.com/b/form/95abca2bd3ca41bebd9a43a6edd8e423" TargetMode="External"/><Relationship Id="rId2" Type="http://schemas.openxmlformats.org/officeDocument/2006/relationships/hyperlink" Target="mailto:GAINS@cde.state.co.us" TargetMode="Externa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negley_t@cde.state.co.us" TargetMode="External"/><Relationship Id="rId13" Type="http://schemas.openxmlformats.org/officeDocument/2006/relationships/hyperlink" Target="mailto:boylan_k@cde.state.co.us" TargetMode="External"/><Relationship Id="rId18" Type="http://schemas.openxmlformats.org/officeDocument/2006/relationships/hyperlink" Target="mailto:craven_k@cde.state.co.us" TargetMode="External"/><Relationship Id="rId3" Type="http://schemas.openxmlformats.org/officeDocument/2006/relationships/hyperlink" Target="mailto:mohajeri-nelson_n@cde.state.co.us" TargetMode="External"/><Relationship Id="rId21" Type="http://schemas.openxmlformats.org/officeDocument/2006/relationships/hyperlink" Target="mailto:chaffin_m@cde.state.co.us" TargetMode="External"/><Relationship Id="rId7" Type="http://schemas.openxmlformats.org/officeDocument/2006/relationships/hyperlink" Target="mailto:crumley_k@cde.state.co.us" TargetMode="External"/><Relationship Id="rId12" Type="http://schemas.openxmlformats.org/officeDocument/2006/relationships/hyperlink" Target="mailto:echsner_r@cde.state.co.us" TargetMode="External"/><Relationship Id="rId17" Type="http://schemas.openxmlformats.org/officeDocument/2006/relationships/hyperlink" Target="mailto:schelke_j@cde.state.co.us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mailto:hickman_n@cde.state.co.us" TargetMode="External"/><Relationship Id="rId20" Type="http://schemas.openxmlformats.org/officeDocument/2006/relationships/hyperlink" Target="mailto:owens_m@cde.state.co.us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mailto:giessinger_t@cde.state.co.us" TargetMode="External"/><Relationship Id="rId11" Type="http://schemas.openxmlformats.org/officeDocument/2006/relationships/hyperlink" Target="mailto:byrd_e@cde.state.co.us" TargetMode="External"/><Relationship Id="rId5" Type="http://schemas.openxmlformats.org/officeDocument/2006/relationships/hyperlink" Target="mailto:adeboye-sullivan_c@cde.state.co.us" TargetMode="External"/><Relationship Id="rId15" Type="http://schemas.openxmlformats.org/officeDocument/2006/relationships/hyperlink" Target="mailto:temple_r@cde.state.co.us" TargetMode="External"/><Relationship Id="rId23" Type="http://schemas.openxmlformats.org/officeDocument/2006/relationships/image" Target="../media/image13.png"/><Relationship Id="rId10" Type="http://schemas.openxmlformats.org/officeDocument/2006/relationships/hyperlink" Target="https://www.cde.state.co.us/fedprograms/regionalcontactspage" TargetMode="External"/><Relationship Id="rId19" Type="http://schemas.openxmlformats.org/officeDocument/2006/relationships/hyperlink" Target="mailto:penn_n@cde.state.co.us" TargetMode="External"/><Relationship Id="rId4" Type="http://schemas.openxmlformats.org/officeDocument/2006/relationships/hyperlink" Target="mailto:meushaw_l@cde.state.co.us" TargetMode="External"/><Relationship Id="rId9" Type="http://schemas.openxmlformats.org/officeDocument/2006/relationships/hyperlink" Target="mailto:shen_m@cde.state.co.us" TargetMode="External"/><Relationship Id="rId14" Type="http://schemas.openxmlformats.org/officeDocument/2006/relationships/hyperlink" Target="mailto:miller-curley_s@cde.state.co.us" TargetMode="External"/><Relationship Id="rId22" Type="http://schemas.openxmlformats.org/officeDocument/2006/relationships/hyperlink" Target="mailto:ring_j@cde.state.co.us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collins_d@cde.state.co.us" TargetMode="External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hyperlink" Target="mailto:Burnham_K@cde.state.co.us" TargetMode="External"/><Relationship Id="rId5" Type="http://schemas.openxmlformats.org/officeDocument/2006/relationships/hyperlink" Target="mailto:allen_m@cde.state.co.us" TargetMode="External"/><Relationship Id="rId4" Type="http://schemas.openxmlformats.org/officeDocument/2006/relationships/hyperlink" Target="mailto:hollingshead_j@cde.state.co.us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Austin_j@cde.state.co.u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3.png"/><Relationship Id="rId5" Type="http://schemas.openxmlformats.org/officeDocument/2006/relationships/hyperlink" Target="mailto:kaleda_s@cde.state.co.us" TargetMode="External"/><Relationship Id="rId4" Type="http://schemas.openxmlformats.org/officeDocument/2006/relationships/hyperlink" Target="mailto:Hawkins_r@cde.state.co.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B2B95F-4761-6EDF-DEAA-BDC3D2939E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600">
                <a:latin typeface="Museo Slab 500"/>
              </a:rPr>
              <a:t>Accessing the Consolidated Application Acceptance, Relinquishment, Assignment and Certification </a:t>
            </a:r>
            <a:r>
              <a:rPr lang="en-US">
                <a:latin typeface="Museo Slab 500"/>
              </a:rPr>
              <a:t>(ARAC) in</a:t>
            </a:r>
            <a:r>
              <a:rPr lang="en-US" sz="3600">
                <a:latin typeface="Museo Slab 500"/>
              </a:rPr>
              <a:t> GAINS	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78812866-31C4-1193-AFD2-A00A3456BE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Using the Application Supplement</a:t>
            </a:r>
          </a:p>
        </p:txBody>
      </p:sp>
    </p:spTree>
    <p:extLst>
      <p:ext uri="{BB962C8B-B14F-4D97-AF65-F5344CB8AC3E}">
        <p14:creationId xmlns:p14="http://schemas.microsoft.com/office/powerpoint/2010/main" val="2394550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16036-A49C-C0F3-4D86-267358501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Museo Slab 500"/>
              </a:rPr>
              <a:t>Introduction or Refresh to the ARAC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38B9A-D2FE-13A1-5224-AE4C64BBF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45720" rtlCol="0" anchor="t">
            <a:normAutofit/>
          </a:bodyPr>
          <a:lstStyle/>
          <a:p>
            <a:pPr marL="0" indent="0">
              <a:buNone/>
            </a:pPr>
            <a:r>
              <a:rPr lang="en-US" b="1">
                <a:ea typeface="+mn-lt"/>
                <a:cs typeface="+mn-lt"/>
              </a:rPr>
              <a:t>What is the Consolidated Application Acceptance, Relinquishment, Assignment and Certification (ARAC)?</a:t>
            </a:r>
            <a:endParaRPr lang="en-US" b="1"/>
          </a:p>
          <a:p>
            <a:pPr marL="0" indent="0">
              <a:buNone/>
            </a:pPr>
            <a:r>
              <a:rPr lang="en-US">
                <a:ea typeface="Calibri"/>
                <a:cs typeface="Calibri"/>
              </a:rPr>
              <a:t>Required collection where LEAs must:</a:t>
            </a:r>
          </a:p>
          <a:p>
            <a:pPr marL="342900" indent="-342900"/>
            <a:r>
              <a:rPr lang="en-US">
                <a:ea typeface="Calibri"/>
                <a:cs typeface="Calibri"/>
              </a:rPr>
              <a:t>Either </a:t>
            </a:r>
            <a:r>
              <a:rPr lang="en-US" i="1">
                <a:ea typeface="Calibri"/>
                <a:cs typeface="Calibri"/>
              </a:rPr>
              <a:t>accept, assign, transfer, or decline</a:t>
            </a:r>
            <a:r>
              <a:rPr lang="en-US">
                <a:ea typeface="Calibri"/>
                <a:cs typeface="Calibri"/>
              </a:rPr>
              <a:t> ESEA allocations for Title I, Part A; Title I, Part D; Title II Part, A; Title III, Part A; Title IV, Part A; and Title V, Part B, as applicable</a:t>
            </a:r>
          </a:p>
          <a:p>
            <a:pPr marL="342900" indent="-342900"/>
            <a:r>
              <a:rPr lang="en-US">
                <a:ea typeface="Calibri"/>
                <a:cs typeface="Calibri"/>
              </a:rPr>
              <a:t>Agree to, sign, and submit a copy of the </a:t>
            </a:r>
            <a:r>
              <a:rPr lang="en-US" i="1">
                <a:ea typeface="Calibri"/>
                <a:cs typeface="Calibri"/>
              </a:rPr>
              <a:t>ESEA Program Funds Approval and Transmittal Form</a:t>
            </a:r>
          </a:p>
          <a:p>
            <a:pPr marL="342900" indent="-342900"/>
            <a:endParaRPr lang="en-US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>
                <a:ea typeface="Calibri"/>
                <a:cs typeface="Calibri"/>
              </a:rPr>
              <a:t>CDE also uses to collect </a:t>
            </a:r>
            <a:r>
              <a:rPr lang="en-US" i="1">
                <a:ea typeface="Calibri"/>
                <a:cs typeface="Calibri"/>
              </a:rPr>
              <a:t>School Improvement Retention of Funds</a:t>
            </a:r>
            <a:r>
              <a:rPr lang="en-US">
                <a:ea typeface="Calibri"/>
                <a:cs typeface="Calibri"/>
              </a:rPr>
              <a:t> form and </a:t>
            </a:r>
            <a:r>
              <a:rPr lang="en-US" i="1">
                <a:ea typeface="Calibri"/>
                <a:cs typeface="Calibri"/>
              </a:rPr>
              <a:t>Tribal Consultation Attestations</a:t>
            </a:r>
            <a:r>
              <a:rPr lang="en-US">
                <a:ea typeface="Calibri"/>
                <a:cs typeface="Calibri"/>
              </a:rPr>
              <a:t>, as applicable.</a:t>
            </a:r>
          </a:p>
          <a:p>
            <a:pPr marL="342900" indent="-342900"/>
            <a:endParaRPr lang="en-US">
              <a:ea typeface="Calibri"/>
              <a:cs typeface="Calibri"/>
            </a:endParaRPr>
          </a:p>
          <a:p>
            <a:pPr marL="0" indent="0">
              <a:buNone/>
            </a:pPr>
            <a:endParaRPr lang="en-US">
              <a:ea typeface="Calibri"/>
              <a:cs typeface="Calibri"/>
            </a:endParaRPr>
          </a:p>
          <a:p>
            <a:pPr marL="0" indent="0">
              <a:buNone/>
            </a:pPr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E76B84-2449-4969-B0FA-8CA5EC7CD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582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16036-A49C-C0F3-4D86-267358501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Museo Slab 500"/>
              </a:rPr>
              <a:t>New ARAC Collection Process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38B9A-D2FE-13A1-5224-AE4C64BBF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ea typeface="Calibri"/>
                <a:cs typeface="Calibri"/>
              </a:rPr>
              <a:t>Collected in GAINS through an Application Supplement </a:t>
            </a:r>
            <a:r>
              <a:rPr lang="en-US" b="1" dirty="0">
                <a:ea typeface="Calibri"/>
                <a:cs typeface="Calibri"/>
              </a:rPr>
              <a:t>prior</a:t>
            </a:r>
            <a:r>
              <a:rPr lang="en-US" dirty="0">
                <a:ea typeface="Calibri"/>
                <a:cs typeface="Calibri"/>
              </a:rPr>
              <a:t> to ESEA Consolidated Application Opening</a:t>
            </a:r>
          </a:p>
          <a:p>
            <a:pPr marL="0" indent="0">
              <a:buNone/>
            </a:pPr>
            <a:endParaRPr lang="en-US" dirty="0">
              <a:ea typeface="Calibri"/>
              <a:cs typeface="Calibri"/>
            </a:endParaRPr>
          </a:p>
          <a:p>
            <a:r>
              <a:rPr lang="en-US" dirty="0">
                <a:ea typeface="Calibri"/>
                <a:cs typeface="Calibri"/>
              </a:rPr>
              <a:t>Why?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ea typeface="Calibri"/>
                <a:cs typeface="Calibri"/>
              </a:rPr>
              <a:t>Allows SEA to collect data needed to populate District Applications allocation amounts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ea typeface="Calibri"/>
                <a:cs typeface="Calibri"/>
              </a:rPr>
              <a:t>Allows SEA to begin process to collect ARACs for BOCES Applications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ea typeface="Calibri"/>
                <a:cs typeface="Calibri"/>
              </a:rPr>
              <a:t>Streamlines some substantial approval collections</a:t>
            </a:r>
          </a:p>
          <a:p>
            <a:pPr lvl="1">
              <a:buFont typeface="Courier New" panose="020B0604020202020204" pitchFamily="34" charset="0"/>
              <a:buChar char="o"/>
            </a:pPr>
            <a:endParaRPr lang="en-US" dirty="0">
              <a:ea typeface="Calibri"/>
              <a:cs typeface="Calibri"/>
            </a:endParaRPr>
          </a:p>
          <a:p>
            <a:pPr lvl="1">
              <a:buFont typeface="Courier New" panose="020B0604020202020204" pitchFamily="34" charset="0"/>
              <a:buChar char="o"/>
            </a:pPr>
            <a:endParaRPr lang="en-US" dirty="0">
              <a:ea typeface="Calibri"/>
              <a:cs typeface="Calibri"/>
            </a:endParaRPr>
          </a:p>
          <a:p>
            <a:pPr marL="457200" lvl="1" indent="0">
              <a:buNone/>
            </a:pPr>
            <a:r>
              <a:rPr lang="en-US" dirty="0">
                <a:ea typeface="Calibri"/>
                <a:cs typeface="Calibri"/>
              </a:rPr>
              <a:t>Note: ARAC </a:t>
            </a:r>
            <a:r>
              <a:rPr lang="en-US" b="1" dirty="0">
                <a:ea typeface="Calibri"/>
                <a:cs typeface="Calibri"/>
              </a:rPr>
              <a:t>must</a:t>
            </a:r>
            <a:r>
              <a:rPr lang="en-US" dirty="0">
                <a:ea typeface="Calibri"/>
                <a:cs typeface="Calibri"/>
              </a:rPr>
              <a:t> be submitted before CDE can populate allocations and open the ESEA Consolidated Application 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E76B84-2449-4969-B0FA-8CA5EC7CD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245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89D7C-B736-2F81-2F00-50CDFFB7F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Museo Slab 500"/>
              </a:rPr>
              <a:t>Application Supplement Access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0AA4C4-6DD5-0DE3-7A65-D3B95CB60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45720" rtlCol="0" anchor="t">
            <a:normAutofit/>
          </a:bodyPr>
          <a:lstStyle/>
          <a:p>
            <a:r>
              <a:rPr lang="en-US" dirty="0"/>
              <a:t>What role can access the Application Supplement?</a:t>
            </a:r>
          </a:p>
          <a:p>
            <a:pPr lvl="1"/>
            <a:r>
              <a:rPr lang="en-US" dirty="0"/>
              <a:t>LEA Fiscal Representative</a:t>
            </a:r>
            <a:endParaRPr lang="en-US" dirty="0">
              <a:ea typeface="Calibri"/>
              <a:cs typeface="Calibri"/>
            </a:endParaRPr>
          </a:p>
          <a:p>
            <a:pPr lvl="1"/>
            <a:r>
              <a:rPr lang="en-US" dirty="0"/>
              <a:t>LEA Authorized Representative</a:t>
            </a:r>
            <a:endParaRPr lang="en-US" dirty="0">
              <a:ea typeface="Calibri"/>
              <a:cs typeface="Calibri"/>
            </a:endParaRPr>
          </a:p>
          <a:p>
            <a:pPr lvl="1"/>
            <a:r>
              <a:rPr lang="en-US" dirty="0"/>
              <a:t>LEA ESEA ARAC Director</a:t>
            </a:r>
            <a:endParaRPr lang="en-US" dirty="0">
              <a:ea typeface="Calibri"/>
              <a:cs typeface="Calibri"/>
            </a:endParaRPr>
          </a:p>
          <a:p>
            <a:pPr lvl="1"/>
            <a:r>
              <a:rPr lang="en-US" dirty="0"/>
              <a:t>LEA ESEA ARAC Update (can update after draft started by the above roles)</a:t>
            </a:r>
            <a:endParaRPr lang="en-US" dirty="0">
              <a:ea typeface="Calibri"/>
              <a:cs typeface="Calibri"/>
            </a:endParaRPr>
          </a:p>
          <a:p>
            <a:r>
              <a:rPr lang="en-US" dirty="0"/>
              <a:t>To access GAINS or to be assigned a role</a:t>
            </a:r>
            <a:endParaRPr lang="en-US" dirty="0">
              <a:ea typeface="Calibri"/>
              <a:cs typeface="Calibri"/>
            </a:endParaRPr>
          </a:p>
          <a:p>
            <a:pPr lvl="1"/>
            <a:r>
              <a:rPr lang="en-US" dirty="0"/>
              <a:t>Communicate with your Local Access Manager (LAM) to assign you the right role. </a:t>
            </a:r>
          </a:p>
          <a:p>
            <a:pPr lvl="1"/>
            <a:r>
              <a:rPr lang="en-US" dirty="0"/>
              <a:t>If they have trouble adding you as a user or assigning your role, or you do not know who your district LAM is, please let us know by either emailing </a:t>
            </a:r>
            <a:r>
              <a:rPr lang="en-US" dirty="0">
                <a:hlinkClick r:id="rId2"/>
              </a:rPr>
              <a:t>GAINS@cde.state.co.us</a:t>
            </a:r>
            <a:r>
              <a:rPr lang="en-US" dirty="0"/>
              <a:t> or filling out a </a:t>
            </a:r>
            <a:r>
              <a:rPr lang="en-US" dirty="0">
                <a:hlinkClick r:id="rId3"/>
              </a:rPr>
              <a:t>Help Desk Ticket</a:t>
            </a:r>
            <a:r>
              <a:rPr lang="en-US" dirty="0"/>
              <a:t>.</a:t>
            </a:r>
            <a:endParaRPr lang="en-US" dirty="0">
              <a:ea typeface="Calibri"/>
              <a:cs typeface="Calibri"/>
            </a:endParaRP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602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89D7C-B736-2F81-2F00-50CDFFB7F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useo Slab 500"/>
              </a:rPr>
              <a:t>Completing the ARAC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0AA4C4-6DD5-0DE3-7A65-D3B95CB60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45720" rtlCol="0" anchor="t"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en-US" dirty="0">
                <a:ea typeface="Calibri"/>
                <a:cs typeface="Calibri"/>
              </a:rPr>
              <a:t>Login to GAINS and click on "Application Supplement" in the left side bar.</a:t>
            </a:r>
          </a:p>
          <a:p>
            <a:pPr marL="457200" indent="-457200">
              <a:buAutoNum type="arabicPeriod"/>
            </a:pPr>
            <a:r>
              <a:rPr lang="en-US" dirty="0">
                <a:ea typeface="Calibri"/>
                <a:cs typeface="Calibri"/>
              </a:rPr>
              <a:t>Click on ESEA ARAC from the list</a:t>
            </a:r>
          </a:p>
          <a:p>
            <a:pPr marL="457200" indent="-457200">
              <a:buAutoNum type="arabicPeriod"/>
            </a:pPr>
            <a:r>
              <a:rPr lang="en-US" dirty="0">
                <a:ea typeface="Calibri"/>
                <a:cs typeface="Calibri"/>
              </a:rPr>
              <a:t>On the ESEA ARAC Sections Page, change status to: Draft Started</a:t>
            </a:r>
          </a:p>
          <a:p>
            <a:pPr marL="457200" indent="-457200">
              <a:buAutoNum type="arabicPeriod"/>
            </a:pPr>
            <a:r>
              <a:rPr lang="en-US" dirty="0">
                <a:ea typeface="Calibri"/>
                <a:cs typeface="Calibri"/>
              </a:rPr>
              <a:t>Click on Assignment of Funds and, for each Title Program, select the appropriate option of Accept, Assign, Decline, or No Title Funds</a:t>
            </a:r>
          </a:p>
          <a:p>
            <a:pPr marL="914400" lvl="1" indent="-457200"/>
            <a:r>
              <a:rPr lang="en-US" dirty="0">
                <a:ea typeface="Calibri"/>
                <a:cs typeface="Calibri"/>
              </a:rPr>
              <a:t>If assigning funds, select BOCES or LEA from dropdown list.</a:t>
            </a:r>
          </a:p>
          <a:p>
            <a:pPr marL="457200" indent="-457200">
              <a:buAutoNum type="arabicPeriod"/>
            </a:pPr>
            <a:r>
              <a:rPr lang="en-US" dirty="0">
                <a:ea typeface="Calibri"/>
                <a:cs typeface="Calibri"/>
              </a:rPr>
              <a:t>Select an option in the School Improvement Retention of Funds Request (if applicable)</a:t>
            </a:r>
          </a:p>
          <a:p>
            <a:pPr marL="457200" indent="-457200">
              <a:buAutoNum type="arabicPeriod"/>
            </a:pPr>
            <a:r>
              <a:rPr lang="en-US" dirty="0">
                <a:ea typeface="Calibri"/>
                <a:cs typeface="Calibri"/>
              </a:rPr>
              <a:t>Check the box for the Tribal Consultation Attestation (if applicable)</a:t>
            </a:r>
          </a:p>
          <a:p>
            <a:pPr marL="457200" indent="-457200">
              <a:buAutoNum type="arabicPeriod"/>
            </a:pPr>
            <a:r>
              <a:rPr lang="en-US" dirty="0">
                <a:ea typeface="Calibri"/>
                <a:cs typeface="Calibri"/>
              </a:rPr>
              <a:t>Complete the Certification Agreement page</a:t>
            </a:r>
          </a:p>
          <a:p>
            <a:pPr marL="457200" indent="-457200">
              <a:buAutoNum type="arabicPeriod"/>
            </a:pPr>
            <a:r>
              <a:rPr lang="en-US" dirty="0">
                <a:ea typeface="Calibri"/>
                <a:cs typeface="Calibri"/>
              </a:rPr>
              <a:t>Download, obtain signatures, and upload the 2024-2025 ESEA General Assurances</a:t>
            </a:r>
          </a:p>
          <a:p>
            <a:pPr marL="0" indent="0">
              <a:buNone/>
            </a:pPr>
            <a:endParaRPr lang="en-US" dirty="0">
              <a:ea typeface="Calibri"/>
              <a:cs typeface="Calibri"/>
            </a:endParaRPr>
          </a:p>
          <a:p>
            <a:pPr marL="0" indent="0">
              <a:buNone/>
            </a:pPr>
            <a:endParaRPr lang="en-US" dirty="0">
              <a:ea typeface="Calibri"/>
              <a:cs typeface="Calibri"/>
            </a:endParaRPr>
          </a:p>
          <a:p>
            <a:pPr lvl="1"/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48409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89D7C-B736-2F81-2F00-50CDFFB7F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useo Slab 500"/>
              </a:rPr>
              <a:t>Submitting the ARAC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0AA4C4-6DD5-0DE3-7A65-D3B95CB60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45720" rtlCol="0" anchor="t">
            <a:normAutofit/>
          </a:bodyPr>
          <a:lstStyle/>
          <a:p>
            <a:pPr marL="457200" indent="-457200">
              <a:buAutoNum type="arabicPeriod"/>
            </a:pPr>
            <a:r>
              <a:rPr lang="en-US" dirty="0">
                <a:ea typeface="Calibri"/>
                <a:cs typeface="Calibri"/>
              </a:rPr>
              <a:t>Change the status to "Draft Completed"</a:t>
            </a:r>
          </a:p>
          <a:p>
            <a:pPr marL="457200" indent="-457200">
              <a:buAutoNum type="arabicPeriod"/>
            </a:pPr>
            <a:r>
              <a:rPr lang="en-US" dirty="0">
                <a:ea typeface="Calibri"/>
                <a:cs typeface="Calibri"/>
              </a:rPr>
              <a:t>LEA Fiscal Representative changes status to: "LEA Fiscal Representative Approved"</a:t>
            </a:r>
          </a:p>
          <a:p>
            <a:pPr marL="457200" indent="-457200">
              <a:buAutoNum type="arabicPeriod"/>
            </a:pPr>
            <a:r>
              <a:rPr lang="en-US" dirty="0">
                <a:ea typeface="Calibri"/>
                <a:cs typeface="Calibri"/>
              </a:rPr>
              <a:t>LEA Authorized Representative changes status to: "LEA Authorized Representative Approved."</a:t>
            </a:r>
          </a:p>
          <a:p>
            <a:pPr marL="457200" indent="-457200">
              <a:buAutoNum type="arabicPeriod"/>
            </a:pPr>
            <a:endParaRPr lang="en-US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dirty="0">
                <a:ea typeface="Calibri"/>
                <a:cs typeface="Calibri"/>
              </a:rPr>
              <a:t>Note: The 2024-2025 ESEA General Assurances are not required for initial ARAC submission, but must be submitted through an ARAC revision submission by June 30 </a:t>
            </a:r>
            <a:r>
              <a:rPr lang="en-US">
                <a:ea typeface="Calibri"/>
                <a:cs typeface="Calibri"/>
              </a:rPr>
              <a:t>for substantial approval.</a:t>
            </a:r>
          </a:p>
          <a:p>
            <a:pPr marL="0" indent="0">
              <a:buNone/>
            </a:pPr>
            <a:endParaRPr lang="en-US" dirty="0">
              <a:ea typeface="Calibri"/>
              <a:cs typeface="Calibri"/>
            </a:endParaRPr>
          </a:p>
          <a:p>
            <a:pPr lvl="1"/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0310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5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rtlCol="0" anchor="t" anchorCtr="0">
            <a:normAutofit/>
          </a:bodyPr>
          <a:lstStyle/>
          <a:p>
            <a:pPr>
              <a:spcBef>
                <a:spcPts val="0"/>
              </a:spcBef>
              <a:buClr>
                <a:schemeClr val="lt1"/>
              </a:buClr>
              <a:buSzPts val="2100"/>
            </a:pPr>
            <a:r>
              <a:rPr lang="en"/>
              <a:t>Federal Programs and Support Unit</a:t>
            </a:r>
            <a:endParaRPr/>
          </a:p>
        </p:txBody>
      </p:sp>
      <p:sp>
        <p:nvSpPr>
          <p:cNvPr id="326" name="Google Shape;326;p5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fld id="{00000000-1234-1234-1234-123412341234}" type="slidenum">
              <a:rPr lang="en"/>
              <a:pPr/>
              <a:t>7</a:t>
            </a:fld>
            <a:endParaRPr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CA1B772-8449-3053-3F6C-6DA50181D0A9}"/>
              </a:ext>
            </a:extLst>
          </p:cNvPr>
          <p:cNvGraphicFramePr>
            <a:graphicFrameLocks noGrp="1"/>
          </p:cNvGraphicFramePr>
          <p:nvPr/>
        </p:nvGraphicFramePr>
        <p:xfrm>
          <a:off x="1714501" y="1352599"/>
          <a:ext cx="8783569" cy="4563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3569">
                  <a:extLst>
                    <a:ext uri="{9D8B030D-6E8A-4147-A177-3AD203B41FA5}">
                      <a16:colId xmlns:a16="http://schemas.microsoft.com/office/drawing/2014/main" val="1748489433"/>
                    </a:ext>
                  </a:extLst>
                </a:gridCol>
              </a:tblGrid>
              <a:tr h="430022">
                <a:tc>
                  <a:txBody>
                    <a:bodyPr/>
                    <a:lstStyle/>
                    <a:p>
                      <a:pPr marL="0" marR="0" indent="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Federal Programs &amp; Supports </a:t>
                      </a:r>
                      <a:endParaRPr lang="en-US" sz="1800" b="0" i="0" u="none" strike="noStrike">
                        <a:effectLst/>
                        <a:latin typeface="Arial"/>
                      </a:endParaRPr>
                    </a:p>
                    <a:p>
                      <a:pPr marL="0" marR="0" indent="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(ESEA/ESSER Program Supports)</a:t>
                      </a:r>
                      <a:endParaRPr lang="en-US" sz="1800" b="0" i="0" u="none" strike="noStrike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68580" marB="6858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748835"/>
                  </a:ext>
                </a:extLst>
              </a:tr>
              <a:tr h="3970401">
                <a:tc>
                  <a:txBody>
                    <a:bodyPr/>
                    <a:lstStyle/>
                    <a:p>
                      <a:pPr marL="0" marR="0" indent="0" algn="l" rtl="0" fontAlgn="t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sng" strike="noStrike">
                          <a:solidFill>
                            <a:srgbClr val="0563C1"/>
                          </a:solidFill>
                          <a:effectLst/>
                          <a:latin typeface="Calibri"/>
                          <a:ea typeface="Calibri"/>
                          <a:cs typeface="Calibri"/>
                          <a:hlinkClick r:id="rId3"/>
                        </a:rPr>
                        <a:t>Nazie Mohajeri-Nelson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, Executive Director of Federal Programs &amp; Supports Unit</a:t>
                      </a:r>
                      <a:endParaRPr lang="en-US" sz="1800" b="0" i="0" u="none" strike="noStrike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0" marR="0" indent="0" algn="ctr" rtl="0" fontAlgn="t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Program Specialists</a:t>
                      </a:r>
                      <a:endParaRPr lang="en-US" sz="1800" b="0" i="0" u="none" strike="noStrike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73025" marR="0" indent="-73025" algn="l" rtl="0" fontAlgn="t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Program Implementation Supervisor: </a:t>
                      </a:r>
                      <a:r>
                        <a:rPr lang="en-US" sz="1000" b="0" i="0" u="sng" strike="noStrike">
                          <a:solidFill>
                            <a:srgbClr val="0563C1"/>
                          </a:solidFill>
                          <a:effectLst/>
                          <a:latin typeface="Calibri"/>
                          <a:ea typeface="Calibri"/>
                          <a:cs typeface="Calibri"/>
                          <a:hlinkClick r:id="rId4"/>
                        </a:rPr>
                        <a:t>Laura Meushaw</a:t>
                      </a:r>
                      <a:endParaRPr lang="en-US" sz="1800" b="0" i="0" u="none" strike="noStrike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264795" marR="0" indent="-73025" algn="l" rtl="0" fontAlgn="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Program Implementation Coordinator: </a:t>
                      </a:r>
                      <a:r>
                        <a:rPr lang="en-US" sz="1000" b="0" i="0" u="sng" strike="noStrike">
                          <a:solidFill>
                            <a:srgbClr val="0563C1"/>
                          </a:solidFill>
                          <a:effectLst/>
                          <a:latin typeface="Calibri"/>
                          <a:ea typeface="Calibri"/>
                          <a:cs typeface="Calibri"/>
                          <a:hlinkClick r:id="rId5"/>
                        </a:rPr>
                        <a:t>Christina Adeboye Sullivan</a:t>
                      </a:r>
                      <a:endParaRPr lang="en-US" sz="1800" b="0" i="0" u="none" strike="noStrike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73025" marR="0" indent="-73025" algn="l" rtl="0" fontAlgn="t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Program Monitoring Supervisor: </a:t>
                      </a:r>
                      <a:r>
                        <a:rPr lang="en-US" sz="1000" b="0" i="0" u="sng" strike="noStrike">
                          <a:solidFill>
                            <a:srgbClr val="0563C1"/>
                          </a:solidFill>
                          <a:effectLst/>
                          <a:latin typeface="Calibri"/>
                          <a:ea typeface="Calibri"/>
                          <a:cs typeface="Calibri"/>
                          <a:hlinkClick r:id="rId6"/>
                        </a:rPr>
                        <a:t>Tammy Giessinger</a:t>
                      </a:r>
                      <a:endParaRPr lang="en-US" sz="1800" b="0" i="0" u="none" strike="noStrike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264795" marR="0" indent="-73025" algn="l" rtl="0" fontAlgn="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ESEA/ESSER Monitoring Coordinator: </a:t>
                      </a:r>
                      <a:r>
                        <a:rPr lang="en-US" sz="1000" b="0" i="0" u="sng" strike="noStrike">
                          <a:solidFill>
                            <a:srgbClr val="0563C1"/>
                          </a:solidFill>
                          <a:effectLst/>
                          <a:latin typeface="Calibri"/>
                          <a:ea typeface="Calibri"/>
                          <a:cs typeface="Calibri"/>
                          <a:hlinkClick r:id="rId7"/>
                        </a:rPr>
                        <a:t>Kristin Crumley</a:t>
                      </a:r>
                      <a:r>
                        <a:rPr lang="en-US" sz="1000" b="0" i="0" u="sng" strike="noStrike">
                          <a:solidFill>
                            <a:srgbClr val="0563C1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marL="73025" marR="0" indent="-73025" algn="l" rtl="0" fontAlgn="t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Program Effectiveness Supervisor: </a:t>
                      </a:r>
                      <a:r>
                        <a:rPr lang="en-US" sz="1000" b="0" i="0" u="sng" strike="noStrike">
                          <a:solidFill>
                            <a:srgbClr val="0563C1"/>
                          </a:solidFill>
                          <a:effectLst/>
                          <a:latin typeface="Calibri"/>
                          <a:ea typeface="Calibri"/>
                          <a:cs typeface="Calibri"/>
                          <a:hlinkClick r:id="rId8"/>
                        </a:rPr>
                        <a:t>Tina Negley</a:t>
                      </a:r>
                      <a:endParaRPr lang="en-US" sz="1800" b="0" i="0" u="none" strike="noStrike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264795" marR="0" indent="-73025" algn="l" rtl="0" fontAlgn="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Program Evaluation &amp; Research Coordinator: </a:t>
                      </a:r>
                      <a:r>
                        <a:rPr lang="en-US" sz="1000" b="0" i="0" u="sng" strike="noStrike">
                          <a:solidFill>
                            <a:srgbClr val="0563C1"/>
                          </a:solidFill>
                          <a:effectLst/>
                          <a:latin typeface="Calibri"/>
                          <a:ea typeface="Calibri"/>
                          <a:cs typeface="Calibri"/>
                          <a:hlinkClick r:id="rId9"/>
                        </a:rPr>
                        <a:t>Mary Shen</a:t>
                      </a:r>
                      <a:endParaRPr lang="en-US" sz="1800" b="0" i="0" u="none" strike="noStrike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73025" marR="0" indent="-73025" algn="l" rtl="0" fontAlgn="t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ESEA Programs Specialists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 and </a:t>
                      </a:r>
                      <a:r>
                        <a:rPr lang="en-US" sz="1000" b="0" i="0" u="sng" strike="noStrike">
                          <a:solidFill>
                            <a:srgbClr val="0563C1"/>
                          </a:solidFill>
                          <a:effectLst/>
                          <a:latin typeface="Calibri"/>
                          <a:ea typeface="Calibri"/>
                          <a:cs typeface="Calibri"/>
                          <a:hlinkClick r:id="rId10"/>
                        </a:rPr>
                        <a:t>ESEA Regional Contacts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(assigned by district)</a:t>
                      </a:r>
                      <a:endParaRPr lang="en-US" sz="1800" b="0" i="0" u="none" strike="noStrike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264795" marR="0" indent="-73025" algn="l" rtl="0" fontAlgn="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Title I: </a:t>
                      </a:r>
                      <a:r>
                        <a:rPr lang="en-US" sz="1000" b="0" i="0" u="sng" strike="noStrike">
                          <a:solidFill>
                            <a:srgbClr val="0563C1"/>
                          </a:solidFill>
                          <a:effectLst/>
                          <a:latin typeface="Calibri"/>
                          <a:ea typeface="Calibri"/>
                          <a:cs typeface="Calibri"/>
                          <a:hlinkClick r:id="rId4"/>
                        </a:rPr>
                        <a:t>Laura Meushaw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, </a:t>
                      </a:r>
                      <a:r>
                        <a:rPr lang="en-US" sz="1000" b="0" i="0" u="sng" strike="noStrike">
                          <a:solidFill>
                            <a:srgbClr val="0563C1"/>
                          </a:solidFill>
                          <a:effectLst/>
                          <a:latin typeface="Calibri"/>
                          <a:ea typeface="Calibri"/>
                          <a:cs typeface="Calibri"/>
                          <a:hlinkClick r:id="rId11"/>
                        </a:rPr>
                        <a:t>Evita Byrd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, </a:t>
                      </a:r>
                      <a:r>
                        <a:rPr lang="en-US" sz="1000" b="0" i="0" u="sng" strike="noStrike">
                          <a:solidFill>
                            <a:srgbClr val="0563C1"/>
                          </a:solidFill>
                          <a:effectLst/>
                          <a:latin typeface="Calibri"/>
                          <a:ea typeface="Calibri"/>
                          <a:cs typeface="Calibri"/>
                          <a:hlinkClick r:id="rId12"/>
                        </a:rPr>
                        <a:t>Rachel Echsner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, </a:t>
                      </a:r>
                      <a:r>
                        <a:rPr lang="en-US" sz="1000" b="0" i="0" u="sng" strike="noStrike">
                          <a:solidFill>
                            <a:srgbClr val="0563C1"/>
                          </a:solidFill>
                          <a:effectLst/>
                          <a:latin typeface="Calibri"/>
                          <a:ea typeface="Calibri"/>
                          <a:cs typeface="Calibri"/>
                          <a:hlinkClick r:id="rId13"/>
                        </a:rPr>
                        <a:t>Kim Boylan</a:t>
                      </a:r>
                      <a:endParaRPr lang="en-US" sz="1800" b="0" i="0" u="none" strike="noStrike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264795" marR="0" indent="-73025" algn="l" rtl="0" fontAlgn="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Title II: </a:t>
                      </a:r>
                      <a:r>
                        <a:rPr lang="en-US" sz="1000" b="0" i="0" u="sng" strike="noStrike">
                          <a:solidFill>
                            <a:srgbClr val="0563C1"/>
                          </a:solidFill>
                          <a:effectLst/>
                          <a:latin typeface="Calibri"/>
                          <a:ea typeface="Calibri"/>
                          <a:cs typeface="Calibri"/>
                          <a:hlinkClick r:id="rId12"/>
                        </a:rPr>
                        <a:t>Rachel Echsner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, </a:t>
                      </a:r>
                      <a:r>
                        <a:rPr lang="en-US" sz="1000" b="0" i="0" u="sng" strike="noStrike">
                          <a:solidFill>
                            <a:srgbClr val="0563C1"/>
                          </a:solidFill>
                          <a:effectLst/>
                          <a:latin typeface="Calibri"/>
                          <a:ea typeface="Calibri"/>
                          <a:cs typeface="Calibri"/>
                          <a:hlinkClick r:id="rId14"/>
                        </a:rPr>
                        <a:t>Sue Miller-Curley</a:t>
                      </a:r>
                      <a:endParaRPr lang="en-US" sz="1800" b="0" i="0" u="none" strike="noStrike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264795" marR="0" indent="-73025" algn="l" rtl="0" fontAlgn="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Title III: </a:t>
                      </a:r>
                      <a:r>
                        <a:rPr lang="en-US" sz="1000" b="0" i="0" u="sng" strike="noStrike">
                          <a:solidFill>
                            <a:srgbClr val="0563C1"/>
                          </a:solidFill>
                          <a:effectLst/>
                          <a:latin typeface="Calibri"/>
                          <a:ea typeface="Calibri"/>
                          <a:cs typeface="Calibri"/>
                          <a:hlinkClick r:id="rId15"/>
                        </a:rPr>
                        <a:t>Rachel Temple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, </a:t>
                      </a:r>
                      <a:r>
                        <a:rPr lang="en-US" sz="1000" b="0" i="0" u="sng" strike="noStrike">
                          <a:solidFill>
                            <a:srgbClr val="0563C1"/>
                          </a:solidFill>
                          <a:effectLst/>
                          <a:latin typeface="Calibri"/>
                          <a:ea typeface="Calibri"/>
                          <a:cs typeface="Calibri"/>
                          <a:hlinkClick r:id="rId13"/>
                        </a:rPr>
                        <a:t>Kim Boylan</a:t>
                      </a:r>
                      <a:endParaRPr lang="en-US" sz="1800" b="0" i="0" u="none" strike="noStrike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264795" marR="0" indent="-73025" algn="l" rtl="0" fontAlgn="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Title IV &amp; Stronger Connections Grant: </a:t>
                      </a:r>
                      <a:r>
                        <a:rPr lang="en-US" sz="1000" b="0" i="0" u="sng" strike="noStrike">
                          <a:solidFill>
                            <a:srgbClr val="0563C1"/>
                          </a:solidFill>
                          <a:effectLst/>
                          <a:latin typeface="Calibri"/>
                          <a:ea typeface="Calibri"/>
                          <a:cs typeface="Calibri"/>
                          <a:hlinkClick r:id="rId16"/>
                        </a:rPr>
                        <a:t>Nathan Hickman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, </a:t>
                      </a:r>
                      <a:r>
                        <a:rPr lang="en-US" sz="1000" b="0" i="0" u="sng" strike="noStrike">
                          <a:solidFill>
                            <a:srgbClr val="0563C1"/>
                          </a:solidFill>
                          <a:effectLst/>
                          <a:latin typeface="Calibri"/>
                          <a:ea typeface="Calibri"/>
                          <a:cs typeface="Calibri"/>
                          <a:hlinkClick r:id="rId11"/>
                        </a:rPr>
                        <a:t>Evita Byrd</a:t>
                      </a:r>
                      <a:endParaRPr lang="en-US" sz="1800" b="0" i="0" u="none" strike="noStrike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264795" marR="0" indent="-73025" algn="l" rtl="0" fontAlgn="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Title V: </a:t>
                      </a:r>
                      <a:r>
                        <a:rPr lang="en-US" sz="1000" b="0" i="0" u="sng" strike="noStrike">
                          <a:solidFill>
                            <a:srgbClr val="0563C1"/>
                          </a:solidFill>
                          <a:effectLst/>
                          <a:latin typeface="Calibri"/>
                          <a:ea typeface="Calibri"/>
                          <a:cs typeface="Calibri"/>
                          <a:hlinkClick r:id="rId5"/>
                        </a:rPr>
                        <a:t>Christina Adeboye-Sullivan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, </a:t>
                      </a:r>
                      <a:r>
                        <a:rPr lang="en-US" sz="1000" b="0" i="0" u="sng" strike="noStrike">
                          <a:solidFill>
                            <a:srgbClr val="0563C1"/>
                          </a:solidFill>
                          <a:effectLst/>
                          <a:latin typeface="Calibri"/>
                          <a:ea typeface="Calibri"/>
                          <a:cs typeface="Calibri"/>
                          <a:hlinkClick r:id="rId12"/>
                        </a:rPr>
                        <a:t>Rachel Echsner</a:t>
                      </a:r>
                      <a:endParaRPr lang="en-US" sz="1800" b="0" i="0" u="none" strike="noStrike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73025" marR="0" indent="-73025" algn="l" rtl="0" fontAlgn="t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ESSER Program Specialists</a:t>
                      </a:r>
                      <a:endParaRPr lang="en-US" sz="1800" b="0" i="0" u="none" strike="noStrike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255905" marR="0" indent="-73025" algn="l" rtl="0" fontAlgn="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sng" strike="noStrike">
                          <a:solidFill>
                            <a:srgbClr val="0563C1"/>
                          </a:solidFill>
                          <a:effectLst/>
                          <a:latin typeface="Calibri"/>
                          <a:ea typeface="Calibri"/>
                          <a:cs typeface="Calibri"/>
                          <a:hlinkClick r:id="rId17"/>
                        </a:rPr>
                        <a:t>Jonathan Schelke</a:t>
                      </a:r>
                      <a:endParaRPr lang="en-US" sz="1800" b="0" i="0" u="none" strike="noStrike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255905" marR="0" indent="-73025" algn="l" rtl="0" fontAlgn="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sng" strike="noStrike">
                          <a:solidFill>
                            <a:srgbClr val="0563C1"/>
                          </a:solidFill>
                          <a:effectLst/>
                          <a:latin typeface="Calibri"/>
                          <a:ea typeface="Calibri"/>
                          <a:cs typeface="Calibri"/>
                          <a:hlinkClick r:id="rId13"/>
                        </a:rPr>
                        <a:t>Kim Boylan</a:t>
                      </a:r>
                      <a:endParaRPr lang="en-US" sz="1800" b="0" i="0" u="none" strike="noStrike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255905" marR="0" indent="-73025" algn="l" rtl="0" fontAlgn="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sng" strike="noStrike">
                          <a:solidFill>
                            <a:srgbClr val="0563C1"/>
                          </a:solidFill>
                          <a:effectLst/>
                          <a:latin typeface="Calibri"/>
                          <a:ea typeface="Calibri"/>
                          <a:cs typeface="Calibri"/>
                          <a:hlinkClick r:id="rId18"/>
                        </a:rPr>
                        <a:t>Kriselda Craven</a:t>
                      </a:r>
                      <a:endParaRPr lang="en-US" sz="1800" b="0" i="0" u="none" strike="noStrike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255905" marR="0" indent="-73025" algn="l" rtl="0" fontAlgn="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sng" strike="noStrike">
                          <a:solidFill>
                            <a:srgbClr val="0563C1"/>
                          </a:solidFill>
                          <a:effectLst/>
                          <a:latin typeface="Calibri"/>
                          <a:ea typeface="Calibri"/>
                          <a:cs typeface="Calibri"/>
                          <a:hlinkClick r:id="rId19"/>
                        </a:rPr>
                        <a:t>Nadine Penn</a:t>
                      </a:r>
                      <a:endParaRPr lang="en-US" sz="1800" b="0" i="0" u="none" strike="noStrike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73025" marR="0" indent="-73025" algn="l" rtl="0" fontAlgn="t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ESEA and ESSER Data and Reporting Specialists</a:t>
                      </a:r>
                      <a:endParaRPr lang="en-US" sz="1800" b="0" i="0" u="none" strike="noStrike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264795" marR="0" indent="-73025" algn="l" rtl="0" fontAlgn="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sng" strike="noStrike">
                          <a:solidFill>
                            <a:srgbClr val="0563C1"/>
                          </a:solidFill>
                          <a:effectLst/>
                          <a:latin typeface="Calibri"/>
                          <a:ea typeface="Calibri"/>
                          <a:cs typeface="Calibri"/>
                          <a:hlinkClick r:id="rId20"/>
                        </a:rPr>
                        <a:t>Mackenzie Owens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 (ESSER)</a:t>
                      </a:r>
                      <a:endParaRPr lang="en-US" sz="1800" b="0" i="0" u="none" strike="noStrike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264795" marR="0" indent="-73025" algn="l" rtl="0" fontAlgn="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sng" strike="noStrike">
                          <a:solidFill>
                            <a:srgbClr val="0563C1"/>
                          </a:solidFill>
                          <a:effectLst/>
                          <a:latin typeface="Calibri"/>
                          <a:ea typeface="Calibri"/>
                          <a:cs typeface="Calibri"/>
                          <a:hlinkClick r:id="rId21"/>
                        </a:rPr>
                        <a:t>Melissa Chaffin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 (ESEA)</a:t>
                      </a:r>
                      <a:endParaRPr lang="en-US" sz="1800" b="0" i="0" u="none" strike="noStrike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264795" marR="0" indent="-73025" algn="l" rtl="0" fontAlgn="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sng" strike="noStrike">
                          <a:solidFill>
                            <a:srgbClr val="0563C1"/>
                          </a:solidFill>
                          <a:effectLst/>
                          <a:latin typeface="Calibri"/>
                          <a:ea typeface="Calibri"/>
                          <a:cs typeface="Calibri"/>
                          <a:hlinkClick r:id="rId22"/>
                        </a:rPr>
                        <a:t>Jerry Ring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 (ESEA)</a:t>
                      </a:r>
                      <a:endParaRPr lang="en-US" sz="1800" b="0" i="0" u="none" strike="noStrike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68580" marB="6858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6031300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6466EC8F-65C6-B071-6AC0-BD03D46C71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9709193" y="206088"/>
            <a:ext cx="787401" cy="74681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5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rtlCol="0" anchor="t" anchorCtr="0">
            <a:normAutofit fontScale="90000"/>
          </a:bodyPr>
          <a:lstStyle/>
          <a:p>
            <a:pPr>
              <a:spcBef>
                <a:spcPts val="0"/>
              </a:spcBef>
              <a:buClr>
                <a:schemeClr val="lt1"/>
              </a:buClr>
              <a:buSzPts val="2100"/>
            </a:pPr>
            <a:r>
              <a:rPr lang="en">
                <a:latin typeface="Museo Slab 500"/>
              </a:rPr>
              <a:t>Consolidated Application Support from the Grants Program Administration Office </a:t>
            </a:r>
            <a:endParaRPr/>
          </a:p>
        </p:txBody>
      </p:sp>
      <p:sp>
        <p:nvSpPr>
          <p:cNvPr id="343" name="Google Shape;343;p5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fld id="{00000000-1234-1234-1234-123412341234}" type="slidenum">
              <a:rPr lang="en"/>
              <a:pPr/>
              <a:t>8</a:t>
            </a:fld>
            <a:endParaRPr/>
          </a:p>
        </p:txBody>
      </p:sp>
      <p:graphicFrame>
        <p:nvGraphicFramePr>
          <p:cNvPr id="342" name="Google Shape;342;p55"/>
          <p:cNvGraphicFramePr/>
          <p:nvPr/>
        </p:nvGraphicFramePr>
        <p:xfrm>
          <a:off x="1768231" y="1797538"/>
          <a:ext cx="8661801" cy="21100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652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68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6892">
                  <a:extLst>
                    <a:ext uri="{9D8B030D-6E8A-4147-A177-3AD203B41FA5}">
                      <a16:colId xmlns:a16="http://schemas.microsoft.com/office/drawing/2014/main" val="4244824115"/>
                    </a:ext>
                  </a:extLst>
                </a:gridCol>
              </a:tblGrid>
              <a:tr h="26124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GPA</a:t>
                      </a:r>
                      <a:r>
                        <a:rPr lang="en" sz="1100" b="1">
                          <a:solidFill>
                            <a:schemeClr val="dk1"/>
                          </a:solidFill>
                          <a:sym typeface="Calibri"/>
                        </a:rPr>
                        <a:t> Staff</a:t>
                      </a:r>
                      <a:endParaRPr sz="1100"/>
                    </a:p>
                  </a:txBody>
                  <a:tcPr marL="53750" marR="53750" marT="29675" marB="2967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>
                          <a:solidFill>
                            <a:schemeClr val="dk1"/>
                          </a:solidFill>
                          <a:sym typeface="Calibri"/>
                        </a:rPr>
                        <a:t>Program Expertise</a:t>
                      </a:r>
                      <a:endParaRPr sz="1100"/>
                    </a:p>
                  </a:txBody>
                  <a:tcPr marL="53750" marR="53750" marT="29675" marB="2967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>
                          <a:solidFill>
                            <a:schemeClr val="dk1"/>
                          </a:solidFill>
                          <a:sym typeface="Calibri"/>
                        </a:rPr>
                        <a:t>E-mail</a:t>
                      </a:r>
                      <a:endParaRPr sz="1100"/>
                    </a:p>
                  </a:txBody>
                  <a:tcPr marL="53750" marR="53750" marT="29675" marB="29675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>
                          <a:solidFill>
                            <a:schemeClr val="dk1"/>
                          </a:solidFill>
                        </a:rPr>
                        <a:t>Regional Support</a:t>
                      </a:r>
                    </a:p>
                  </a:txBody>
                  <a:tcPr marL="53750" marR="53750" marT="29675" marB="2967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219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err="1"/>
                        <a:t>DeLilah</a:t>
                      </a:r>
                      <a:r>
                        <a:rPr lang="en" sz="1100"/>
                        <a:t> Collins</a:t>
                      </a:r>
                      <a:endParaRPr sz="1100"/>
                    </a:p>
                  </a:txBody>
                  <a:tcPr marL="53750" marR="53750" marT="29675" marB="2967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sym typeface="Calibri"/>
                        </a:rPr>
                        <a:t>Director of </a:t>
                      </a:r>
                      <a:r>
                        <a:rPr lang="en" sz="1100"/>
                        <a:t>Grants Program Administration Office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3750" marR="53750" marT="29675" marB="2967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sng">
                          <a:solidFill>
                            <a:schemeClr val="hlink"/>
                          </a:solidFill>
                          <a:hlinkClick r:id="rId3"/>
                        </a:rPr>
                        <a:t>Collins_D@cde.state.co.us</a:t>
                      </a:r>
                      <a:r>
                        <a:rPr lang="en" sz="1100"/>
                        <a:t> </a:t>
                      </a:r>
                      <a:endParaRPr sz="1100"/>
                    </a:p>
                  </a:txBody>
                  <a:tcPr marL="53750" marR="53750" marT="29675" marB="29675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Northeast/North Central, Metro</a:t>
                      </a:r>
                    </a:p>
                  </a:txBody>
                  <a:tcPr marL="53750" marR="53750" marT="29675" marB="296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19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Jessica Hollingshead</a:t>
                      </a:r>
                      <a:endParaRPr sz="1100"/>
                    </a:p>
                  </a:txBody>
                  <a:tcPr marL="53750" marR="53750" marT="29675" marB="2967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Operations Supervisor </a:t>
                      </a:r>
                      <a:endParaRPr sz="1100"/>
                    </a:p>
                  </a:txBody>
                  <a:tcPr marL="53750" marR="53750" marT="29675" marB="2967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sng">
                          <a:solidFill>
                            <a:schemeClr val="hlink"/>
                          </a:solidFill>
                          <a:hlinkClick r:id="rId4"/>
                        </a:rPr>
                        <a:t>Hollingshead_J@cde.state.co.us</a:t>
                      </a:r>
                      <a:r>
                        <a:rPr lang="en" sz="1100"/>
                        <a:t> </a:t>
                      </a:r>
                      <a:endParaRPr sz="1100"/>
                    </a:p>
                  </a:txBody>
                  <a:tcPr marL="53750" marR="53750" marT="29675" marB="29675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Pikes Peak, Metro</a:t>
                      </a:r>
                      <a:endParaRPr lang="en-US"/>
                    </a:p>
                  </a:txBody>
                  <a:tcPr marL="53750" marR="53750" marT="29675" marB="2967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219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Megan Allen Winicki</a:t>
                      </a:r>
                      <a:endParaRPr sz="1100"/>
                    </a:p>
                  </a:txBody>
                  <a:tcPr marL="53750" marR="53750" marT="29675" marB="2967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Director Assistant </a:t>
                      </a:r>
                      <a:endParaRPr sz="1100"/>
                    </a:p>
                  </a:txBody>
                  <a:tcPr marL="53750" marR="53750" marT="29675" marB="2967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sng">
                          <a:solidFill>
                            <a:schemeClr val="hlink"/>
                          </a:solidFill>
                          <a:hlinkClick r:id="rId5"/>
                        </a:rPr>
                        <a:t>Allen_M@cde.state.co.us</a:t>
                      </a:r>
                      <a:r>
                        <a:rPr lang="en" sz="1100"/>
                        <a:t> </a:t>
                      </a:r>
                      <a:endParaRPr sz="1100"/>
                    </a:p>
                  </a:txBody>
                  <a:tcPr marL="53750" marR="53750" marT="29675" marB="29675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Northwest, Metro, Southeast and Southwest </a:t>
                      </a:r>
                    </a:p>
                  </a:txBody>
                  <a:tcPr marL="53750" marR="53750" marT="29675" marB="2967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2195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Kim Burnham </a:t>
                      </a:r>
                    </a:p>
                  </a:txBody>
                  <a:tcPr marL="53750" marR="53750" marT="29675" marB="29675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Competitive Grants and Awards Supervisor</a:t>
                      </a:r>
                    </a:p>
                  </a:txBody>
                  <a:tcPr marL="53750" marR="53750" marT="29675" marB="29675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hlinkClick r:id="rId6"/>
                        </a:rPr>
                        <a:t>Burnham_K@cde.state.co.us</a:t>
                      </a:r>
                      <a:r>
                        <a:rPr lang="en" sz="1100"/>
                        <a:t> </a:t>
                      </a:r>
                    </a:p>
                  </a:txBody>
                  <a:tcPr marL="53750" marR="53750" marT="29675" marB="29675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100"/>
                    </a:p>
                  </a:txBody>
                  <a:tcPr marL="53750" marR="53750" marT="29675" marB="29675"/>
                </a:tc>
                <a:extLst>
                  <a:ext uri="{0D108BD9-81ED-4DB2-BD59-A6C34878D82A}">
                    <a16:rowId xmlns:a16="http://schemas.microsoft.com/office/drawing/2014/main" val="2080630320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B9BD110E-95A7-962F-BB59-52690CA90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09193" y="206088"/>
            <a:ext cx="787401" cy="74681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8148289-6057-3A74-9A0A-E190B1931B30}"/>
              </a:ext>
            </a:extLst>
          </p:cNvPr>
          <p:cNvSpPr txBox="1"/>
          <p:nvPr/>
        </p:nvSpPr>
        <p:spPr>
          <a:xfrm>
            <a:off x="2500924" y="4327769"/>
            <a:ext cx="7199923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ea typeface="Calibri"/>
                <a:cs typeface="Calibri"/>
              </a:rPr>
              <a:t>If you are from the Metro Region, please include all three individuals on your outreach - </a:t>
            </a:r>
            <a:r>
              <a:rPr lang="en-US" err="1">
                <a:ea typeface="Calibri"/>
                <a:cs typeface="Calibri"/>
              </a:rPr>
              <a:t>DeLilah</a:t>
            </a:r>
            <a:r>
              <a:rPr lang="en-US">
                <a:ea typeface="Calibri"/>
                <a:cs typeface="Calibri"/>
              </a:rPr>
              <a:t>, Jessica, and Megan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5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rtlCol="0" anchor="t" anchorCtr="0"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en" sz="2200">
                <a:latin typeface="Museo Slab 500"/>
              </a:rPr>
              <a:t>Consolidated Application Support from the </a:t>
            </a:r>
            <a:r>
              <a:rPr lang="en">
                <a:latin typeface="Museo Slab 500"/>
              </a:rPr>
              <a:t>Grants Fiscal Office </a:t>
            </a:r>
            <a:endParaRPr lang="en-US"/>
          </a:p>
        </p:txBody>
      </p:sp>
      <p:sp>
        <p:nvSpPr>
          <p:cNvPr id="351" name="Google Shape;351;p5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fld id="{00000000-1234-1234-1234-123412341234}" type="slidenum">
              <a:rPr lang="en"/>
              <a:pPr/>
              <a:t>9</a:t>
            </a:fld>
            <a:endParaRPr/>
          </a:p>
        </p:txBody>
      </p:sp>
      <p:graphicFrame>
        <p:nvGraphicFramePr>
          <p:cNvPr id="350" name="Google Shape;350;p56"/>
          <p:cNvGraphicFramePr/>
          <p:nvPr/>
        </p:nvGraphicFramePr>
        <p:xfrm>
          <a:off x="2622793" y="2018910"/>
          <a:ext cx="6481725" cy="9846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93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3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61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>
                          <a:solidFill>
                            <a:schemeClr val="dk1"/>
                          </a:solidFill>
                          <a:sym typeface="Calibri"/>
                        </a:rPr>
                        <a:t>Grants Fiscal Staff</a:t>
                      </a:r>
                      <a:endParaRPr sz="1100"/>
                    </a:p>
                  </a:txBody>
                  <a:tcPr marL="53750" marR="53750" marT="29675" marB="2967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>
                          <a:solidFill>
                            <a:schemeClr val="dk1"/>
                          </a:solidFill>
                          <a:sym typeface="Calibri"/>
                        </a:rPr>
                        <a:t>Program Expertise</a:t>
                      </a:r>
                      <a:endParaRPr sz="1100"/>
                    </a:p>
                  </a:txBody>
                  <a:tcPr marL="53750" marR="53750" marT="29675" marB="2967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>
                          <a:solidFill>
                            <a:schemeClr val="dk1"/>
                          </a:solidFill>
                          <a:sym typeface="Calibri"/>
                        </a:rPr>
                        <a:t>E-mail</a:t>
                      </a:r>
                      <a:endParaRPr sz="1100"/>
                    </a:p>
                  </a:txBody>
                  <a:tcPr marL="53750" marR="53750" marT="29675" marB="2967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1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sym typeface="Calibri"/>
                        </a:rPr>
                        <a:t>Jennifer Austin</a:t>
                      </a:r>
                      <a:endParaRPr sz="1100"/>
                    </a:p>
                  </a:txBody>
                  <a:tcPr marL="53750" marR="53750" marT="29675" marB="2967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sym typeface="Calibri"/>
                        </a:rPr>
                        <a:t>Director of Grants Fiscal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3750" marR="53750" marT="29675" marB="2967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sng">
                          <a:solidFill>
                            <a:schemeClr val="hlink"/>
                          </a:solidFill>
                          <a:sym typeface="Calibri"/>
                          <a:hlinkClick r:id="rId3"/>
                        </a:rPr>
                        <a:t>Austin_</a:t>
                      </a:r>
                      <a:r>
                        <a:rPr lang="en" sz="1100" u="sng">
                          <a:solidFill>
                            <a:schemeClr val="hlink"/>
                          </a:solidFill>
                          <a:hlinkClick r:id="rId3"/>
                        </a:rPr>
                        <a:t>J</a:t>
                      </a:r>
                      <a:r>
                        <a:rPr lang="en" sz="1100" u="sng">
                          <a:solidFill>
                            <a:schemeClr val="hlink"/>
                          </a:solidFill>
                          <a:sym typeface="Calibri"/>
                          <a:hlinkClick r:id="rId3"/>
                        </a:rPr>
                        <a:t>@cde.state.co.us</a:t>
                      </a:r>
                      <a:r>
                        <a:rPr lang="en" sz="1100">
                          <a:solidFill>
                            <a:schemeClr val="dk1"/>
                          </a:solidFill>
                          <a:sym typeface="Calibri"/>
                        </a:rPr>
                        <a:t> </a:t>
                      </a:r>
                      <a:endParaRPr sz="1100"/>
                    </a:p>
                  </a:txBody>
                  <a:tcPr marL="53750" marR="53750" marT="29675" marB="296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1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sym typeface="Calibri"/>
                        </a:rPr>
                        <a:t>Robert Hawkins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3750" marR="53750" marT="29675" marB="2967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sym typeface="Calibri"/>
                        </a:rPr>
                        <a:t>Grants Fiscal Analyst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3750" marR="53750" marT="29675" marB="2967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sng">
                          <a:solidFill>
                            <a:schemeClr val="hlink"/>
                          </a:solidFill>
                          <a:sym typeface="Calibri"/>
                          <a:hlinkClick r:id="rId4"/>
                        </a:rPr>
                        <a:t>Hawkins_</a:t>
                      </a:r>
                      <a:r>
                        <a:rPr lang="en" sz="1100" u="sng">
                          <a:solidFill>
                            <a:schemeClr val="hlink"/>
                          </a:solidFill>
                          <a:hlinkClick r:id="rId4"/>
                        </a:rPr>
                        <a:t>R</a:t>
                      </a:r>
                      <a:r>
                        <a:rPr lang="en" sz="1100" u="sng">
                          <a:solidFill>
                            <a:schemeClr val="hlink"/>
                          </a:solidFill>
                          <a:sym typeface="Calibri"/>
                          <a:hlinkClick r:id="rId4"/>
                        </a:rPr>
                        <a:t>@cde.state.co.us</a:t>
                      </a:r>
                      <a:r>
                        <a:rPr lang="en" sz="1100">
                          <a:solidFill>
                            <a:schemeClr val="dk1"/>
                          </a:solidFill>
                          <a:sym typeface="Calibri"/>
                        </a:rPr>
                        <a:t> 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3750" marR="53750" marT="29675" marB="2967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1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sym typeface="Calibri"/>
                        </a:rPr>
                        <a:t>Steven Kaleda</a:t>
                      </a:r>
                      <a:endParaRPr sz="1100"/>
                    </a:p>
                  </a:txBody>
                  <a:tcPr marL="53750" marR="53750" marT="29675" marB="2967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sym typeface="Calibri"/>
                        </a:rPr>
                        <a:t>Grants Fiscal Analyst</a:t>
                      </a:r>
                      <a:endParaRPr sz="1100"/>
                    </a:p>
                  </a:txBody>
                  <a:tcPr marL="53750" marR="53750" marT="29675" marB="2967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0" u="sng">
                          <a:solidFill>
                            <a:schemeClr val="hlink"/>
                          </a:solidFill>
                          <a:sym typeface="Calibri"/>
                          <a:hlinkClick r:id="rId5"/>
                        </a:rPr>
                        <a:t>Kaleda_</a:t>
                      </a:r>
                      <a:r>
                        <a:rPr lang="en" sz="1100" u="sng">
                          <a:solidFill>
                            <a:schemeClr val="hlink"/>
                          </a:solidFill>
                          <a:hlinkClick r:id="rId5"/>
                        </a:rPr>
                        <a:t>S</a:t>
                      </a:r>
                      <a:r>
                        <a:rPr lang="en" sz="1100" b="0" u="sng">
                          <a:solidFill>
                            <a:schemeClr val="hlink"/>
                          </a:solidFill>
                          <a:sym typeface="Calibri"/>
                          <a:hlinkClick r:id="rId5"/>
                        </a:rPr>
                        <a:t>@cde.state.co.us</a:t>
                      </a:r>
                      <a:r>
                        <a:rPr lang="en" sz="1100" b="0" u="sng">
                          <a:solidFill>
                            <a:schemeClr val="dk1"/>
                          </a:solidFill>
                          <a:sym typeface="Calibri"/>
                        </a:rPr>
                        <a:t> 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53750" marR="53750" marT="29675" marB="2967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889F88DA-7F40-8EA2-6EBF-B1A883D7E0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09193" y="206088"/>
            <a:ext cx="787401" cy="74681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</TotalTime>
  <Words>683</Words>
  <Application>Microsoft Office PowerPoint</Application>
  <PresentationFormat>Widescreen</PresentationFormat>
  <Paragraphs>103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1_Office Theme</vt:lpstr>
      <vt:lpstr>Accessing the Consolidated Application Acceptance, Relinquishment, Assignment and Certification (ARAC) in GAINS </vt:lpstr>
      <vt:lpstr>Introduction or Refresh to the ARAC</vt:lpstr>
      <vt:lpstr>New ARAC Collection Process</vt:lpstr>
      <vt:lpstr>Application Supplement Access</vt:lpstr>
      <vt:lpstr>Completing the ARAC</vt:lpstr>
      <vt:lpstr>Submitting the ARAC</vt:lpstr>
      <vt:lpstr>Federal Programs and Support Unit</vt:lpstr>
      <vt:lpstr>Consolidated Application Support from the Grants Program Administration Office </vt:lpstr>
      <vt:lpstr>Consolidated Application Support from the Grants Fiscal Office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Accessing the Consolidated Application Acceptance, Relinquishment, Assignment and Certification in GAINS</dc:title>
  <dc:creator>Collins, DeLilah</dc:creator>
  <cp:lastModifiedBy>Collins, DeLilah</cp:lastModifiedBy>
  <cp:revision>73</cp:revision>
  <dcterms:created xsi:type="dcterms:W3CDTF">2024-03-26T22:03:29Z</dcterms:created>
  <dcterms:modified xsi:type="dcterms:W3CDTF">2024-04-30T20:58:34Z</dcterms:modified>
</cp:coreProperties>
</file>