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64" r:id="rId5"/>
    <p:sldId id="283" r:id="rId6"/>
    <p:sldId id="265" r:id="rId7"/>
    <p:sldId id="266" r:id="rId8"/>
    <p:sldId id="267" r:id="rId9"/>
    <p:sldId id="268" r:id="rId10"/>
    <p:sldId id="259" r:id="rId11"/>
    <p:sldId id="260" r:id="rId12"/>
    <p:sldId id="284" r:id="rId13"/>
    <p:sldId id="279" r:id="rId14"/>
    <p:sldId id="269" r:id="rId15"/>
    <p:sldId id="270" r:id="rId16"/>
    <p:sldId id="285" r:id="rId17"/>
    <p:sldId id="289" r:id="rId18"/>
    <p:sldId id="286" r:id="rId19"/>
    <p:sldId id="288" r:id="rId20"/>
    <p:sldId id="280" r:id="rId21"/>
    <p:sldId id="271" r:id="rId22"/>
    <p:sldId id="290" r:id="rId23"/>
    <p:sldId id="282" r:id="rId24"/>
    <p:sldId id="281" r:id="rId25"/>
    <p:sldId id="287"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846"/>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96723" autoAdjust="0"/>
  </p:normalViewPr>
  <p:slideViewPr>
    <p:cSldViewPr snapToGrid="0">
      <p:cViewPr varScale="1">
        <p:scale>
          <a:sx n="119" d="100"/>
          <a:sy n="119" d="100"/>
        </p:scale>
        <p:origin x="1158" y="84"/>
      </p:cViewPr>
      <p:guideLst/>
    </p:cSldViewPr>
  </p:slideViewPr>
  <p:outlineViewPr>
    <p:cViewPr>
      <p:scale>
        <a:sx n="33" d="100"/>
        <a:sy n="33" d="100"/>
      </p:scale>
      <p:origin x="0" y="-22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Whitmore_k@cde.state.co.us" TargetMode="External"/><Relationship Id="rId2" Type="http://schemas.openxmlformats.org/officeDocument/2006/relationships/hyperlink" Target="mailto:Hunt_k@cde.state.co.u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edx.cde.state.co.us/passwordmanagement/CDEPasswordApplication.html#/" TargetMode="External"/><Relationship Id="rId2" Type="http://schemas.openxmlformats.org/officeDocument/2006/relationships/hyperlink" Target="https://www.cde.state.co.us/idm/essu-data"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IDEA Narrative DMS System instructions </a:t>
            </a:r>
          </a:p>
        </p:txBody>
      </p:sp>
      <p:sp>
        <p:nvSpPr>
          <p:cNvPr id="3" name="Subtitle 2"/>
          <p:cNvSpPr>
            <a:spLocks noGrp="1"/>
          </p:cNvSpPr>
          <p:nvPr>
            <p:ph type="subTitle" idx="1"/>
          </p:nvPr>
        </p:nvSpPr>
        <p:spPr>
          <a:xfrm>
            <a:off x="685800" y="6427018"/>
            <a:ext cx="7772400" cy="1065925"/>
          </a:xfrm>
        </p:spPr>
        <p:txBody>
          <a:bodyPr/>
          <a:lstStyle/>
          <a:p>
            <a:r>
              <a:rPr lang="en-US" dirty="0"/>
              <a:t>Exceptional Student Services Unit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11AA-ABB2-4B0A-F520-FFE8C1B7D907}"/>
              </a:ext>
            </a:extLst>
          </p:cNvPr>
          <p:cNvSpPr>
            <a:spLocks noGrp="1"/>
          </p:cNvSpPr>
          <p:nvPr>
            <p:ph type="ctrTitle"/>
          </p:nvPr>
        </p:nvSpPr>
        <p:spPr/>
        <p:txBody>
          <a:bodyPr/>
          <a:lstStyle/>
          <a:p>
            <a:r>
              <a:rPr lang="en-US" dirty="0">
                <a:solidFill>
                  <a:schemeClr val="tx1"/>
                </a:solidFill>
              </a:rPr>
              <a:t>Knowing what is due </a:t>
            </a:r>
          </a:p>
        </p:txBody>
      </p:sp>
      <p:sp>
        <p:nvSpPr>
          <p:cNvPr id="5" name="Slide Number Placeholder 4"/>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6FC43-88B6-3965-34AB-F794610605C9}"/>
              </a:ext>
            </a:extLst>
          </p:cNvPr>
          <p:cNvSpPr>
            <a:spLocks noGrp="1"/>
          </p:cNvSpPr>
          <p:nvPr>
            <p:ph type="title"/>
          </p:nvPr>
        </p:nvSpPr>
        <p:spPr>
          <a:xfrm>
            <a:off x="1159480" y="328528"/>
            <a:ext cx="5158247" cy="590603"/>
          </a:xfrm>
        </p:spPr>
        <p:txBody>
          <a:bodyPr>
            <a:normAutofit/>
          </a:bodyPr>
          <a:lstStyle/>
          <a:p>
            <a:r>
              <a:rPr lang="en-US" sz="3200" dirty="0"/>
              <a:t>Fiscal Dashboard </a:t>
            </a:r>
            <a:endParaRPr lang="en-US" sz="2800" dirty="0"/>
          </a:p>
        </p:txBody>
      </p:sp>
      <p:pic>
        <p:nvPicPr>
          <p:cNvPr id="6" name="Content Placeholder 5" descr="Screenshot of the Fiscal Dashboard with a large green bar across the top with &quot;Fiscal Dashboard&quot;  written in white. Below are two squares, including a ring chart labeled Fed App narrative with a green button and the text &quot;tracking&quot; highlighted by a black box and arrow. The other box is empty ">
            <a:extLst>
              <a:ext uri="{FF2B5EF4-FFF2-40B4-BE49-F238E27FC236}">
                <a16:creationId xmlns:a16="http://schemas.microsoft.com/office/drawing/2014/main" id="{DB5B8DCF-F4D7-82D8-46CF-FC2EE9082AF1}"/>
              </a:ext>
            </a:extLst>
          </p:cNvPr>
          <p:cNvPicPr>
            <a:picLocks noGrp="1" noChangeAspect="1"/>
          </p:cNvPicPr>
          <p:nvPr>
            <p:ph idx="1"/>
          </p:nvPr>
        </p:nvPicPr>
        <p:blipFill>
          <a:blip r:embed="rId2"/>
          <a:stretch>
            <a:fillRect/>
          </a:stretch>
        </p:blipFill>
        <p:spPr>
          <a:xfrm>
            <a:off x="554005" y="1275879"/>
            <a:ext cx="7886700" cy="3989486"/>
          </a:xfrm>
        </p:spPr>
      </p:pic>
      <p:sp>
        <p:nvSpPr>
          <p:cNvPr id="7" name="TextBox 6">
            <a:extLst>
              <a:ext uri="{FF2B5EF4-FFF2-40B4-BE49-F238E27FC236}">
                <a16:creationId xmlns:a16="http://schemas.microsoft.com/office/drawing/2014/main" id="{DB11ECC9-F05C-F778-ACB9-20C5FD3DBD51}"/>
              </a:ext>
            </a:extLst>
          </p:cNvPr>
          <p:cNvSpPr txBox="1"/>
          <p:nvPr/>
        </p:nvSpPr>
        <p:spPr>
          <a:xfrm>
            <a:off x="475861" y="5206033"/>
            <a:ext cx="8114134" cy="1323439"/>
          </a:xfrm>
          <a:prstGeom prst="rect">
            <a:avLst/>
          </a:prstGeom>
          <a:noFill/>
        </p:spPr>
        <p:txBody>
          <a:bodyPr wrap="square" rtlCol="0">
            <a:spAutoFit/>
          </a:bodyPr>
          <a:lstStyle/>
          <a:p>
            <a:r>
              <a:rPr lang="en-US" sz="1600" dirty="0"/>
              <a:t>The Fiscal Dashboard page will display the Fed App Narrative chart and the Fed App Performance Reports chart. Click the green Tracking button located in the bottom right corner of the Fed App Narrative chart.</a:t>
            </a:r>
          </a:p>
          <a:p>
            <a:r>
              <a:rPr lang="en-US" sz="1600" dirty="0"/>
              <a:t>If CDE has not yet assigned a Fed App Narrative, and/or Fed App Performance Report, “No Data Available” will appear in the chart.</a:t>
            </a:r>
          </a:p>
        </p:txBody>
      </p:sp>
      <p:sp>
        <p:nvSpPr>
          <p:cNvPr id="2" name="Slide Number Placeholder 1"/>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93057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A7C3E7-DB8B-221D-BC2E-C892B49858FE}"/>
              </a:ext>
            </a:extLst>
          </p:cNvPr>
          <p:cNvSpPr>
            <a:spLocks noGrp="1"/>
          </p:cNvSpPr>
          <p:nvPr>
            <p:ph type="title"/>
          </p:nvPr>
        </p:nvSpPr>
        <p:spPr>
          <a:xfrm>
            <a:off x="1131489" y="327022"/>
            <a:ext cx="5158247" cy="590603"/>
          </a:xfrm>
        </p:spPr>
        <p:txBody>
          <a:bodyPr>
            <a:normAutofit/>
          </a:bodyPr>
          <a:lstStyle/>
          <a:p>
            <a:r>
              <a:rPr lang="en-US" sz="3200" dirty="0"/>
              <a:t>Fed App Narrative Page</a:t>
            </a:r>
          </a:p>
        </p:txBody>
      </p:sp>
      <p:pic>
        <p:nvPicPr>
          <p:cNvPr id="8" name="Content Placeholder 7" descr="Screenshot of the Fiscal-Fed App narrative page. Displaying two boxes indicating different assigned surveys in the bottom right corner of the first boy a white button with text reading &quot;Data Entry&quot; is highlighted with a black box and arrow">
            <a:extLst>
              <a:ext uri="{FF2B5EF4-FFF2-40B4-BE49-F238E27FC236}">
                <a16:creationId xmlns:a16="http://schemas.microsoft.com/office/drawing/2014/main" id="{6B605FF0-9999-7096-09D5-AAB5B9913CC4}"/>
              </a:ext>
            </a:extLst>
          </p:cNvPr>
          <p:cNvPicPr>
            <a:picLocks noGrp="1" noChangeAspect="1"/>
          </p:cNvPicPr>
          <p:nvPr>
            <p:ph idx="1"/>
          </p:nvPr>
        </p:nvPicPr>
        <p:blipFill>
          <a:blip r:embed="rId2"/>
          <a:stretch>
            <a:fillRect/>
          </a:stretch>
        </p:blipFill>
        <p:spPr>
          <a:xfrm>
            <a:off x="628650" y="1199965"/>
            <a:ext cx="7886700" cy="3357542"/>
          </a:xfrm>
        </p:spPr>
      </p:pic>
      <p:sp>
        <p:nvSpPr>
          <p:cNvPr id="9" name="TextBox 8">
            <a:extLst>
              <a:ext uri="{FF2B5EF4-FFF2-40B4-BE49-F238E27FC236}">
                <a16:creationId xmlns:a16="http://schemas.microsoft.com/office/drawing/2014/main" id="{4A7D10E6-561D-A057-995D-B4250764BF92}"/>
              </a:ext>
            </a:extLst>
          </p:cNvPr>
          <p:cNvSpPr txBox="1"/>
          <p:nvPr/>
        </p:nvSpPr>
        <p:spPr>
          <a:xfrm>
            <a:off x="284886" y="4734705"/>
            <a:ext cx="8426407" cy="1569660"/>
          </a:xfrm>
          <a:prstGeom prst="rect">
            <a:avLst/>
          </a:prstGeom>
          <a:noFill/>
        </p:spPr>
        <p:txBody>
          <a:bodyPr wrap="square" rtlCol="0">
            <a:spAutoFit/>
          </a:bodyPr>
          <a:lstStyle/>
          <a:p>
            <a:r>
              <a:rPr lang="en-US" sz="2400" dirty="0"/>
              <a:t>The Fiscal - Fed App Narrative page will display tiles of the Fed App Narratives surveys that CDE has assigned to your AU. Click on the white Data Entry button located in the bottom right corner of the name of the Fed App Narrative that you wish to view.</a:t>
            </a:r>
          </a:p>
        </p:txBody>
      </p:sp>
      <p:sp>
        <p:nvSpPr>
          <p:cNvPr id="4" name="Slide Number Placeholder 3">
            <a:extLst>
              <a:ext uri="{FF2B5EF4-FFF2-40B4-BE49-F238E27FC236}">
                <a16:creationId xmlns:a16="http://schemas.microsoft.com/office/drawing/2014/main" id="{BFFFEF15-CA45-ED99-BBB0-878C191A4BD6}"/>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7419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1D0A07-9589-1248-ADAB-11F60F138832}"/>
              </a:ext>
            </a:extLst>
          </p:cNvPr>
          <p:cNvSpPr>
            <a:spLocks noGrp="1"/>
          </p:cNvSpPr>
          <p:nvPr>
            <p:ph type="ctrTitle"/>
          </p:nvPr>
        </p:nvSpPr>
        <p:spPr/>
        <p:txBody>
          <a:bodyPr/>
          <a:lstStyle/>
          <a:p>
            <a:r>
              <a:rPr lang="en-US" dirty="0">
                <a:solidFill>
                  <a:schemeClr val="tx1"/>
                </a:solidFill>
              </a:rPr>
              <a:t>Filling out a Project Survey </a:t>
            </a:r>
          </a:p>
        </p:txBody>
      </p:sp>
      <p:sp>
        <p:nvSpPr>
          <p:cNvPr id="4" name="Slide Number Placeholder 3">
            <a:extLst>
              <a:ext uri="{FF2B5EF4-FFF2-40B4-BE49-F238E27FC236}">
                <a16:creationId xmlns:a16="http://schemas.microsoft.com/office/drawing/2014/main" id="{342E2DDB-FECE-55ED-E253-80417C39376B}"/>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52786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16AE9E-682A-D418-901C-B00223CACF77}"/>
              </a:ext>
            </a:extLst>
          </p:cNvPr>
          <p:cNvSpPr txBox="1">
            <a:spLocks noGrp="1"/>
          </p:cNvSpPr>
          <p:nvPr>
            <p:ph type="title" idx="4294967295"/>
          </p:nvPr>
        </p:nvSpPr>
        <p:spPr>
          <a:xfrm>
            <a:off x="1168811" y="420328"/>
            <a:ext cx="5819818" cy="5906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useo Slab 500" panose="02000000000000000000" pitchFamily="50" charset="0"/>
                <a:ea typeface="+mj-ea"/>
                <a:cs typeface="+mj-cs"/>
              </a:rPr>
              <a:t>Filling out the survey </a:t>
            </a:r>
          </a:p>
        </p:txBody>
      </p:sp>
      <p:pic>
        <p:nvPicPr>
          <p:cNvPr id="6" name="Content Placeholder 5" descr="A close-up of a Fed App Narrative Survey page. A green button on the top left of the screen with white text reading &quot;Go Back&quot; and another green button below the first with white text reading &quot;Expand all sections&quot; are highlighted with black boxes ">
            <a:extLst>
              <a:ext uri="{FF2B5EF4-FFF2-40B4-BE49-F238E27FC236}">
                <a16:creationId xmlns:a16="http://schemas.microsoft.com/office/drawing/2014/main" id="{EF5C2F5C-5367-B937-2E21-3C2F5E0AFCE7}"/>
              </a:ext>
            </a:extLst>
          </p:cNvPr>
          <p:cNvPicPr>
            <a:picLocks noGrp="1" noChangeAspect="1"/>
          </p:cNvPicPr>
          <p:nvPr>
            <p:ph idx="1"/>
          </p:nvPr>
        </p:nvPicPr>
        <p:blipFill>
          <a:blip r:embed="rId2"/>
          <a:stretch>
            <a:fillRect/>
          </a:stretch>
        </p:blipFill>
        <p:spPr>
          <a:xfrm>
            <a:off x="657469" y="1200261"/>
            <a:ext cx="7886700" cy="2610503"/>
          </a:xfrm>
        </p:spPr>
      </p:pic>
      <p:sp>
        <p:nvSpPr>
          <p:cNvPr id="7" name="TextBox 6">
            <a:extLst>
              <a:ext uri="{FF2B5EF4-FFF2-40B4-BE49-F238E27FC236}">
                <a16:creationId xmlns:a16="http://schemas.microsoft.com/office/drawing/2014/main" id="{3EDAE310-930C-E1AE-2CE5-9118DF41441C}"/>
              </a:ext>
            </a:extLst>
          </p:cNvPr>
          <p:cNvSpPr txBox="1"/>
          <p:nvPr/>
        </p:nvSpPr>
        <p:spPr>
          <a:xfrm>
            <a:off x="457200" y="3993502"/>
            <a:ext cx="830424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Use the green Expand All Sections and/or Collapse All Sections button in the top left corner of the survey to reveal or hide sections. You can also click a blue section header to reveal the section. </a:t>
            </a:r>
          </a:p>
          <a:p>
            <a:pPr marL="285750" indent="-285750">
              <a:buFont typeface="Arial" panose="020B0604020202020204" pitchFamily="34" charset="0"/>
              <a:buChar char="•"/>
            </a:pPr>
            <a:r>
              <a:rPr lang="en-US" dirty="0"/>
              <a:t>Please expand the last section on the page to reveal the Communication Summary section where you and CDE can post comments, questions, or see submission history.</a:t>
            </a:r>
          </a:p>
          <a:p>
            <a:pPr marL="285750" indent="-285750">
              <a:buFont typeface="Arial" panose="020B0604020202020204" pitchFamily="34" charset="0"/>
              <a:buChar char="•"/>
            </a:pPr>
            <a:r>
              <a:rPr lang="en-US" dirty="0"/>
              <a:t> If you enter some responses, but need to finish the Fed App Narrative at a later time, use the green Go Back button located in the top left corner of the page.</a:t>
            </a:r>
          </a:p>
        </p:txBody>
      </p:sp>
      <p:sp>
        <p:nvSpPr>
          <p:cNvPr id="4" name="Slide Number Placeholder 3">
            <a:extLst>
              <a:ext uri="{FF2B5EF4-FFF2-40B4-BE49-F238E27FC236}">
                <a16:creationId xmlns:a16="http://schemas.microsoft.com/office/drawing/2014/main" id="{4C1A7A43-A085-D0AC-8C68-C29F97F76FF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78875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54F4-61C5-C9B6-59B9-D39635B39689}"/>
              </a:ext>
            </a:extLst>
          </p:cNvPr>
          <p:cNvSpPr>
            <a:spLocks noGrp="1"/>
          </p:cNvSpPr>
          <p:nvPr>
            <p:ph type="title"/>
          </p:nvPr>
        </p:nvSpPr>
        <p:spPr>
          <a:xfrm>
            <a:off x="1137815" y="406082"/>
            <a:ext cx="5819818" cy="590603"/>
          </a:xfrm>
        </p:spPr>
        <p:txBody>
          <a:bodyPr>
            <a:noAutofit/>
          </a:bodyPr>
          <a:lstStyle/>
          <a:p>
            <a:r>
              <a:rPr lang="en-US" sz="3200" dirty="0"/>
              <a:t>Filling out the survey (cont.) </a:t>
            </a:r>
          </a:p>
        </p:txBody>
      </p:sp>
      <p:pic>
        <p:nvPicPr>
          <p:cNvPr id="8" name="Content Placeholder 7">
            <a:extLst>
              <a:ext uri="{FF2B5EF4-FFF2-40B4-BE49-F238E27FC236}">
                <a16:creationId xmlns:a16="http://schemas.microsoft.com/office/drawing/2014/main" id="{38D2E51D-1475-2B82-5B9F-1EFBCDC76C5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54563" y="1318292"/>
            <a:ext cx="8434873" cy="845273"/>
          </a:xfrm>
        </p:spPr>
      </p:pic>
      <p:pic>
        <p:nvPicPr>
          <p:cNvPr id="10" name="Picture 9" descr="Screenshot of Objective 2 showing that you select an activity and then must enter the evaluation procedures. ">
            <a:extLst>
              <a:ext uri="{FF2B5EF4-FFF2-40B4-BE49-F238E27FC236}">
                <a16:creationId xmlns:a16="http://schemas.microsoft.com/office/drawing/2014/main" id="{9D432F98-F4CF-F078-05B8-91C271F1BCB4}"/>
              </a:ext>
            </a:extLst>
          </p:cNvPr>
          <p:cNvPicPr>
            <a:picLocks noChangeAspect="1"/>
          </p:cNvPicPr>
          <p:nvPr/>
        </p:nvPicPr>
        <p:blipFill>
          <a:blip r:embed="rId3"/>
          <a:stretch>
            <a:fillRect/>
          </a:stretch>
        </p:blipFill>
        <p:spPr>
          <a:xfrm>
            <a:off x="354562" y="2163565"/>
            <a:ext cx="8434873" cy="2372120"/>
          </a:xfrm>
          <a:prstGeom prst="rect">
            <a:avLst/>
          </a:prstGeom>
        </p:spPr>
      </p:pic>
      <p:sp>
        <p:nvSpPr>
          <p:cNvPr id="11" name="TextBox 10" descr="A close up of a Fed App Narrative survey with an Expanded Objective section. There is a list of Activity's with selectable checkboxes. There is a blank text field labeled Evaluation Procedures for Objective 2. Under that is red text &quot;Field Required&quot; demonstrating the Evaluation procedures text box was left blank. ">
            <a:extLst>
              <a:ext uri="{FF2B5EF4-FFF2-40B4-BE49-F238E27FC236}">
                <a16:creationId xmlns:a16="http://schemas.microsoft.com/office/drawing/2014/main" id="{7BCAE1FA-B4F7-EF32-8EEB-A39BF5617861}"/>
              </a:ext>
            </a:extLst>
          </p:cNvPr>
          <p:cNvSpPr txBox="1"/>
          <p:nvPr/>
        </p:nvSpPr>
        <p:spPr>
          <a:xfrm>
            <a:off x="354562" y="4683967"/>
            <a:ext cx="843487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you want to utilize funds for an Objective you must check all the activities that you intended to utilize. </a:t>
            </a:r>
          </a:p>
          <a:p>
            <a:pPr marL="285750" indent="-285750">
              <a:buFont typeface="Arial" panose="020B0604020202020204" pitchFamily="34" charset="0"/>
              <a:buChar char="•"/>
            </a:pPr>
            <a:r>
              <a:rPr lang="en-US" dirty="0"/>
              <a:t>After an Activity is selected a text field for Evaluation procedures will become viewable and must be completed before you can submit the survey. </a:t>
            </a:r>
          </a:p>
          <a:p>
            <a:pPr marL="285750" indent="-285750">
              <a:buFont typeface="Arial" panose="020B0604020202020204" pitchFamily="34" charset="0"/>
              <a:buChar char="•"/>
            </a:pPr>
            <a:r>
              <a:rPr lang="en-US" dirty="0"/>
              <a:t>Continue through all the Objectives you will use funding for. </a:t>
            </a:r>
          </a:p>
          <a:p>
            <a:pPr marL="285750" indent="-285750">
              <a:buFont typeface="Arial" panose="020B0604020202020204" pitchFamily="34" charset="0"/>
              <a:buChar char="•"/>
            </a:pPr>
            <a:r>
              <a:rPr lang="en-US" dirty="0"/>
              <a:t>A red “Field is required!” text statement will appear below required fields.</a:t>
            </a:r>
          </a:p>
        </p:txBody>
      </p:sp>
      <p:sp>
        <p:nvSpPr>
          <p:cNvPr id="4" name="Slide Number Placeholder 3">
            <a:extLst>
              <a:ext uri="{FF2B5EF4-FFF2-40B4-BE49-F238E27FC236}">
                <a16:creationId xmlns:a16="http://schemas.microsoft.com/office/drawing/2014/main" id="{FBA9D9AF-BAF5-AEC6-89B5-62904F040222}"/>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33447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E70-3D7B-0AA3-BE06-F93CE89E6BE1}"/>
              </a:ext>
            </a:extLst>
          </p:cNvPr>
          <p:cNvSpPr>
            <a:spLocks noGrp="1"/>
          </p:cNvSpPr>
          <p:nvPr>
            <p:ph type="title"/>
          </p:nvPr>
        </p:nvSpPr>
        <p:spPr>
          <a:xfrm>
            <a:off x="1168811" y="420328"/>
            <a:ext cx="6202373" cy="590603"/>
          </a:xfrm>
        </p:spPr>
        <p:txBody>
          <a:bodyPr>
            <a:noAutofit/>
          </a:bodyPr>
          <a:lstStyle/>
          <a:p>
            <a:r>
              <a:rPr lang="en-US" sz="3200" dirty="0"/>
              <a:t>Requirements For Survey Responses </a:t>
            </a:r>
          </a:p>
        </p:txBody>
      </p:sp>
      <p:sp>
        <p:nvSpPr>
          <p:cNvPr id="3" name="Content Placeholder 2">
            <a:extLst>
              <a:ext uri="{FF2B5EF4-FFF2-40B4-BE49-F238E27FC236}">
                <a16:creationId xmlns:a16="http://schemas.microsoft.com/office/drawing/2014/main" id="{674940E9-4F68-99BF-1EED-46C976E5D091}"/>
              </a:ext>
            </a:extLst>
          </p:cNvPr>
          <p:cNvSpPr>
            <a:spLocks noGrp="1"/>
          </p:cNvSpPr>
          <p:nvPr>
            <p:ph idx="1"/>
          </p:nvPr>
        </p:nvSpPr>
        <p:spPr/>
        <p:txBody>
          <a:bodyPr/>
          <a:lstStyle/>
          <a:p>
            <a:r>
              <a:rPr lang="en-US" dirty="0"/>
              <a:t>To utilize IDEA funds the appropriate objective and activity with all required fields must be completed. </a:t>
            </a:r>
          </a:p>
          <a:p>
            <a:r>
              <a:rPr lang="en-US" dirty="0"/>
              <a:t>The Evaluation procedures: </a:t>
            </a:r>
          </a:p>
          <a:p>
            <a:pPr lvl="1"/>
            <a:r>
              <a:rPr lang="en-US" dirty="0"/>
              <a:t>Must be related to the activity selected </a:t>
            </a:r>
          </a:p>
          <a:p>
            <a:pPr lvl="1"/>
            <a:r>
              <a:rPr lang="en-US" dirty="0"/>
              <a:t>Contain 1-4 sentences describing how the AU will determine if the use of funds is contributing to the academic success of children with disabilities. </a:t>
            </a:r>
          </a:p>
          <a:p>
            <a:pPr lvl="1"/>
            <a:r>
              <a:rPr lang="en-US" dirty="0"/>
              <a:t>Can not be the same for every activity </a:t>
            </a:r>
          </a:p>
          <a:p>
            <a:r>
              <a:rPr lang="en-US" dirty="0"/>
              <a:t>If an AU determines a need during the year or in a subsequent year to add activities that were not originally selected, this can be done during an Application Revision Window. </a:t>
            </a:r>
          </a:p>
          <a:p>
            <a:endParaRPr lang="en-US" dirty="0"/>
          </a:p>
        </p:txBody>
      </p:sp>
      <p:sp>
        <p:nvSpPr>
          <p:cNvPr id="4" name="Slide Number Placeholder 3">
            <a:extLst>
              <a:ext uri="{FF2B5EF4-FFF2-40B4-BE49-F238E27FC236}">
                <a16:creationId xmlns:a16="http://schemas.microsoft.com/office/drawing/2014/main" id="{7AE70AB5-241A-712E-7D73-03D4F5902B4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51553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3647-E63F-0943-400A-91E75EF788FE}"/>
              </a:ext>
            </a:extLst>
          </p:cNvPr>
          <p:cNvSpPr>
            <a:spLocks noGrp="1"/>
          </p:cNvSpPr>
          <p:nvPr>
            <p:ph type="title"/>
          </p:nvPr>
        </p:nvSpPr>
        <p:spPr/>
        <p:txBody>
          <a:bodyPr>
            <a:normAutofit/>
          </a:bodyPr>
          <a:lstStyle/>
          <a:p>
            <a:r>
              <a:rPr lang="en-US" sz="3200" dirty="0"/>
              <a:t>Assurances </a:t>
            </a:r>
          </a:p>
        </p:txBody>
      </p:sp>
      <p:pic>
        <p:nvPicPr>
          <p:cNvPr id="6" name="Content Placeholder 5" descr="A close-up of the unexpanded Assurances Survey With two light blue bars that can be expanded to the full section the first stating &quot; AU's Fiscal Risk Assessment&quot; and the second labeled &quot;Assurances&quot; ">
            <a:extLst>
              <a:ext uri="{FF2B5EF4-FFF2-40B4-BE49-F238E27FC236}">
                <a16:creationId xmlns:a16="http://schemas.microsoft.com/office/drawing/2014/main" id="{62CCEF8F-154B-6799-39BD-8DA86029CDD3}"/>
              </a:ext>
            </a:extLst>
          </p:cNvPr>
          <p:cNvPicPr>
            <a:picLocks noGrp="1" noChangeAspect="1"/>
          </p:cNvPicPr>
          <p:nvPr>
            <p:ph idx="1"/>
          </p:nvPr>
        </p:nvPicPr>
        <p:blipFill>
          <a:blip r:embed="rId2"/>
          <a:stretch>
            <a:fillRect/>
          </a:stretch>
        </p:blipFill>
        <p:spPr>
          <a:xfrm>
            <a:off x="544674" y="1301922"/>
            <a:ext cx="7886700" cy="2239230"/>
          </a:xfrm>
        </p:spPr>
      </p:pic>
      <p:sp>
        <p:nvSpPr>
          <p:cNvPr id="7" name="TextBox 6">
            <a:extLst>
              <a:ext uri="{FF2B5EF4-FFF2-40B4-BE49-F238E27FC236}">
                <a16:creationId xmlns:a16="http://schemas.microsoft.com/office/drawing/2014/main" id="{6F7B0CDF-3A06-617F-DBBC-F72AFF550457}"/>
              </a:ext>
            </a:extLst>
          </p:cNvPr>
          <p:cNvSpPr txBox="1"/>
          <p:nvPr/>
        </p:nvSpPr>
        <p:spPr>
          <a:xfrm>
            <a:off x="544674" y="3769567"/>
            <a:ext cx="78867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Fiscal Risk Assessment and the Fiscal Assurances must be completed yearly. </a:t>
            </a:r>
          </a:p>
          <a:p>
            <a:pPr marL="342900" indent="-342900">
              <a:buFont typeface="Arial" panose="020B0604020202020204" pitchFamily="34" charset="0"/>
              <a:buChar char="•"/>
            </a:pPr>
            <a:r>
              <a:rPr lang="en-US" sz="2400" dirty="0"/>
              <a:t>All sections must be filled out before you are allowed to submit the survey.</a:t>
            </a:r>
          </a:p>
          <a:p>
            <a:pPr marL="342900" indent="-342900">
              <a:buFont typeface="Arial" panose="020B0604020202020204" pitchFamily="34" charset="0"/>
              <a:buChar char="•"/>
            </a:pPr>
            <a:r>
              <a:rPr lang="en-US" sz="2400" dirty="0"/>
              <a:t>This information is required to access IDEA funds</a:t>
            </a:r>
          </a:p>
        </p:txBody>
      </p:sp>
      <p:sp>
        <p:nvSpPr>
          <p:cNvPr id="8" name="Rectangle 7">
            <a:extLst>
              <a:ext uri="{FF2B5EF4-FFF2-40B4-BE49-F238E27FC236}">
                <a16:creationId xmlns:a16="http://schemas.microsoft.com/office/drawing/2014/main" id="{E1916A3D-8143-2673-391E-A97235346841}"/>
              </a:ext>
              <a:ext uri="{C183D7F6-B498-43B3-948B-1728B52AA6E4}">
                <adec:decorative xmlns:adec="http://schemas.microsoft.com/office/drawing/2017/decorative" val="1"/>
              </a:ext>
            </a:extLst>
          </p:cNvPr>
          <p:cNvSpPr/>
          <p:nvPr/>
        </p:nvSpPr>
        <p:spPr>
          <a:xfrm>
            <a:off x="6204857" y="1838131"/>
            <a:ext cx="2108719" cy="28924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93B168D-BCD6-9CAA-7B89-2AA208908BCA}"/>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47357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70AE-C2A9-4A43-7606-87CBDFAF0EA7}"/>
              </a:ext>
            </a:extLst>
          </p:cNvPr>
          <p:cNvSpPr>
            <a:spLocks noGrp="1"/>
          </p:cNvSpPr>
          <p:nvPr>
            <p:ph type="title"/>
          </p:nvPr>
        </p:nvSpPr>
        <p:spPr>
          <a:xfrm>
            <a:off x="1159480" y="297225"/>
            <a:ext cx="5158247" cy="590603"/>
          </a:xfrm>
        </p:spPr>
        <p:txBody>
          <a:bodyPr>
            <a:normAutofit/>
          </a:bodyPr>
          <a:lstStyle/>
          <a:p>
            <a:r>
              <a:rPr lang="en-US" sz="3200" dirty="0"/>
              <a:t>Certification </a:t>
            </a:r>
          </a:p>
        </p:txBody>
      </p:sp>
      <p:pic>
        <p:nvPicPr>
          <p:cNvPr id="6" name="Content Placeholder 5" descr="Screenshot of the Finical Certification Survey with the Final section expanded showing the certification statements and the digital signature and date box. Each of them has a &quot;field is required&quot; in red text beneath ">
            <a:extLst>
              <a:ext uri="{FF2B5EF4-FFF2-40B4-BE49-F238E27FC236}">
                <a16:creationId xmlns:a16="http://schemas.microsoft.com/office/drawing/2014/main" id="{C7DB1913-4120-D9F8-7BD4-53D3FCE46B4F}"/>
              </a:ext>
            </a:extLst>
          </p:cNvPr>
          <p:cNvPicPr>
            <a:picLocks noGrp="1" noChangeAspect="1"/>
          </p:cNvPicPr>
          <p:nvPr>
            <p:ph idx="1"/>
          </p:nvPr>
        </p:nvPicPr>
        <p:blipFill>
          <a:blip r:embed="rId2"/>
          <a:stretch>
            <a:fillRect/>
          </a:stretch>
        </p:blipFill>
        <p:spPr>
          <a:xfrm>
            <a:off x="628650" y="1306865"/>
            <a:ext cx="7886700" cy="4487353"/>
          </a:xfrm>
        </p:spPr>
      </p:pic>
      <p:sp>
        <p:nvSpPr>
          <p:cNvPr id="4" name="Slide Number Placeholder 3">
            <a:extLst>
              <a:ext uri="{FF2B5EF4-FFF2-40B4-BE49-F238E27FC236}">
                <a16:creationId xmlns:a16="http://schemas.microsoft.com/office/drawing/2014/main" id="{ABBF4DA8-1798-9DAC-228A-5FC79F9644A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15508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4D77-CF0F-D02F-3752-9351C51C2136}"/>
              </a:ext>
            </a:extLst>
          </p:cNvPr>
          <p:cNvSpPr>
            <a:spLocks noGrp="1"/>
          </p:cNvSpPr>
          <p:nvPr>
            <p:ph type="title"/>
          </p:nvPr>
        </p:nvSpPr>
        <p:spPr/>
        <p:txBody>
          <a:bodyPr/>
          <a:lstStyle/>
          <a:p>
            <a:r>
              <a:rPr lang="en-US" dirty="0"/>
              <a:t>Certification continued </a:t>
            </a:r>
          </a:p>
        </p:txBody>
      </p:sp>
      <p:sp>
        <p:nvSpPr>
          <p:cNvPr id="3" name="Content Placeholder 2">
            <a:extLst>
              <a:ext uri="{FF2B5EF4-FFF2-40B4-BE49-F238E27FC236}">
                <a16:creationId xmlns:a16="http://schemas.microsoft.com/office/drawing/2014/main" id="{AAF8696E-4018-6220-A27E-139C6D984415}"/>
              </a:ext>
            </a:extLst>
          </p:cNvPr>
          <p:cNvSpPr>
            <a:spLocks noGrp="1"/>
          </p:cNvSpPr>
          <p:nvPr>
            <p:ph idx="1"/>
          </p:nvPr>
        </p:nvSpPr>
        <p:spPr/>
        <p:txBody>
          <a:bodyPr/>
          <a:lstStyle/>
          <a:p>
            <a:r>
              <a:rPr lang="en-US" dirty="0"/>
              <a:t>After all required Project surveys and the Fiscal Assurances are completed the AU must submit the Certification Survey. </a:t>
            </a:r>
          </a:p>
          <a:p>
            <a:r>
              <a:rPr lang="en-US" dirty="0"/>
              <a:t>This must be completed by the board president or an authorized representative. </a:t>
            </a:r>
          </a:p>
          <a:p>
            <a:r>
              <a:rPr lang="en-US" dirty="0"/>
              <a:t>This is a yearly requirement </a:t>
            </a:r>
          </a:p>
        </p:txBody>
      </p:sp>
      <p:sp>
        <p:nvSpPr>
          <p:cNvPr id="4" name="Slide Number Placeholder 3">
            <a:extLst>
              <a:ext uri="{FF2B5EF4-FFF2-40B4-BE49-F238E27FC236}">
                <a16:creationId xmlns:a16="http://schemas.microsoft.com/office/drawing/2014/main" id="{BA6C737E-041C-AC13-4187-0AEC29EB5653}"/>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4198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Session Objectives </a:t>
            </a:r>
          </a:p>
        </p:txBody>
      </p:sp>
      <p:sp>
        <p:nvSpPr>
          <p:cNvPr id="3" name="Content Placeholder 2"/>
          <p:cNvSpPr>
            <a:spLocks noGrp="1"/>
          </p:cNvSpPr>
          <p:nvPr>
            <p:ph idx="1"/>
          </p:nvPr>
        </p:nvSpPr>
        <p:spPr/>
        <p:txBody>
          <a:bodyPr anchor="ctr"/>
          <a:lstStyle/>
          <a:p>
            <a:r>
              <a:rPr lang="en-US" dirty="0"/>
              <a:t>Demonstrate the ESSU Data Management System (DMS)</a:t>
            </a:r>
          </a:p>
          <a:p>
            <a:r>
              <a:rPr lang="en-US" dirty="0"/>
              <a:t>Explain timelines and expectations around the IDEA Narrative </a:t>
            </a:r>
          </a:p>
          <a:p>
            <a:r>
              <a:rPr lang="en-US" dirty="0"/>
              <a:t>Locate resources available to help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3B0A-78EA-8B92-469F-C7B490B4CE7C}"/>
              </a:ext>
            </a:extLst>
          </p:cNvPr>
          <p:cNvSpPr>
            <a:spLocks noGrp="1"/>
          </p:cNvSpPr>
          <p:nvPr>
            <p:ph type="ctrTitle"/>
          </p:nvPr>
        </p:nvSpPr>
        <p:spPr/>
        <p:txBody>
          <a:bodyPr/>
          <a:lstStyle/>
          <a:p>
            <a:r>
              <a:rPr lang="en-US" dirty="0">
                <a:solidFill>
                  <a:schemeClr val="tx1"/>
                </a:solidFill>
              </a:rPr>
              <a:t>Understanding the communication functions </a:t>
            </a:r>
          </a:p>
        </p:txBody>
      </p:sp>
      <p:sp>
        <p:nvSpPr>
          <p:cNvPr id="3" name="Slide Number Placeholder 2">
            <a:extLst>
              <a:ext uri="{FF2B5EF4-FFF2-40B4-BE49-F238E27FC236}">
                <a16:creationId xmlns:a16="http://schemas.microsoft.com/office/drawing/2014/main" id="{3E010403-5916-98B9-406E-AFC15D5F5D54}"/>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778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4195-52DB-9394-283A-74EA6EFC7D4A}"/>
              </a:ext>
            </a:extLst>
          </p:cNvPr>
          <p:cNvSpPr>
            <a:spLocks noGrp="1"/>
          </p:cNvSpPr>
          <p:nvPr>
            <p:ph type="title"/>
          </p:nvPr>
        </p:nvSpPr>
        <p:spPr/>
        <p:txBody>
          <a:bodyPr>
            <a:normAutofit/>
          </a:bodyPr>
          <a:lstStyle/>
          <a:p>
            <a:r>
              <a:rPr lang="en-US" sz="3200" dirty="0"/>
              <a:t>Communication Functions </a:t>
            </a:r>
          </a:p>
        </p:txBody>
      </p:sp>
      <p:pic>
        <p:nvPicPr>
          <p:cNvPr id="6" name="Content Placeholder 5" descr="Close-up of the last expanded section of a survey with the Communication summary visible. There are three horizontally placed tabs with the LEA Messages tab open on the bottom center right a white button with the text &quot;Add question /Responds' highlighted with a black box and arrow ">
            <a:extLst>
              <a:ext uri="{FF2B5EF4-FFF2-40B4-BE49-F238E27FC236}">
                <a16:creationId xmlns:a16="http://schemas.microsoft.com/office/drawing/2014/main" id="{956ECF2C-808E-0677-1E75-C060C2D5B7F7}"/>
              </a:ext>
            </a:extLst>
          </p:cNvPr>
          <p:cNvPicPr>
            <a:picLocks noGrp="1" noChangeAspect="1"/>
          </p:cNvPicPr>
          <p:nvPr>
            <p:ph idx="1"/>
          </p:nvPr>
        </p:nvPicPr>
        <p:blipFill>
          <a:blip r:embed="rId2"/>
          <a:stretch>
            <a:fillRect/>
          </a:stretch>
        </p:blipFill>
        <p:spPr>
          <a:xfrm>
            <a:off x="391848" y="1714450"/>
            <a:ext cx="8360303" cy="3429100"/>
          </a:xfrm>
        </p:spPr>
      </p:pic>
      <p:sp>
        <p:nvSpPr>
          <p:cNvPr id="4" name="Slide Number Placeholder 3">
            <a:extLst>
              <a:ext uri="{FF2B5EF4-FFF2-40B4-BE49-F238E27FC236}">
                <a16:creationId xmlns:a16="http://schemas.microsoft.com/office/drawing/2014/main" id="{B87860F3-9704-F6F2-3120-B8D14952AAEB}"/>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26811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3DB3-4D1C-6F9F-DD6E-FE9174A44E8C}"/>
              </a:ext>
            </a:extLst>
          </p:cNvPr>
          <p:cNvSpPr>
            <a:spLocks noGrp="1"/>
          </p:cNvSpPr>
          <p:nvPr>
            <p:ph type="title"/>
          </p:nvPr>
        </p:nvSpPr>
        <p:spPr/>
        <p:txBody>
          <a:bodyPr/>
          <a:lstStyle/>
          <a:p>
            <a:r>
              <a:rPr lang="en-US" sz="2400" dirty="0"/>
              <a:t>Communication Functions continued </a:t>
            </a:r>
            <a:endParaRPr lang="en-US" dirty="0"/>
          </a:p>
        </p:txBody>
      </p:sp>
      <p:sp>
        <p:nvSpPr>
          <p:cNvPr id="3" name="Content Placeholder 2">
            <a:extLst>
              <a:ext uri="{FF2B5EF4-FFF2-40B4-BE49-F238E27FC236}">
                <a16:creationId xmlns:a16="http://schemas.microsoft.com/office/drawing/2014/main" id="{9C01FF93-E138-372E-EB70-1663F845C802}"/>
              </a:ext>
            </a:extLst>
          </p:cNvPr>
          <p:cNvSpPr>
            <a:spLocks noGrp="1"/>
          </p:cNvSpPr>
          <p:nvPr>
            <p:ph idx="1"/>
          </p:nvPr>
        </p:nvSpPr>
        <p:spPr/>
        <p:txBody>
          <a:bodyPr/>
          <a:lstStyle/>
          <a:p>
            <a:r>
              <a:rPr lang="en-US" dirty="0"/>
              <a:t>At the bottom of the page, in the last section on the left side of each survey, is a Communication Summary section</a:t>
            </a:r>
          </a:p>
          <a:p>
            <a:r>
              <a:rPr lang="en-US" dirty="0"/>
              <a:t> There are three tabs: </a:t>
            </a:r>
          </a:p>
          <a:p>
            <a:pPr lvl="1"/>
            <a:r>
              <a:rPr lang="en-US" dirty="0"/>
              <a:t>LEA MESSAGES tab </a:t>
            </a:r>
          </a:p>
          <a:p>
            <a:pPr lvl="2"/>
            <a:r>
              <a:rPr lang="en-US" dirty="0"/>
              <a:t>For communication between AUs and CDE </a:t>
            </a:r>
          </a:p>
          <a:p>
            <a:pPr lvl="1"/>
            <a:r>
              <a:rPr lang="en-US" dirty="0"/>
              <a:t>SUBMISSION HISTORY tab</a:t>
            </a:r>
          </a:p>
          <a:p>
            <a:pPr lvl="2"/>
            <a:r>
              <a:rPr lang="en-US" dirty="0"/>
              <a:t>Tracks the dates of any submissions or returns of the surveys </a:t>
            </a:r>
          </a:p>
          <a:p>
            <a:pPr lvl="1"/>
            <a:r>
              <a:rPr lang="en-US" dirty="0"/>
              <a:t>ACTION REQUIRED COMMENTS tab. </a:t>
            </a:r>
          </a:p>
          <a:p>
            <a:r>
              <a:rPr lang="en-US" dirty="0"/>
              <a:t>Below these tabs on the right side of the page is a New Question / Response text box. </a:t>
            </a:r>
          </a:p>
        </p:txBody>
      </p:sp>
      <p:sp>
        <p:nvSpPr>
          <p:cNvPr id="4" name="Slide Number Placeholder 3">
            <a:extLst>
              <a:ext uri="{FF2B5EF4-FFF2-40B4-BE49-F238E27FC236}">
                <a16:creationId xmlns:a16="http://schemas.microsoft.com/office/drawing/2014/main" id="{486D71E6-D1E8-4479-6DB4-960A10507A32}"/>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34084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C7E9-5AD0-B2D1-8BF9-42CE17BAA3A0}"/>
              </a:ext>
            </a:extLst>
          </p:cNvPr>
          <p:cNvSpPr>
            <a:spLocks noGrp="1"/>
          </p:cNvSpPr>
          <p:nvPr>
            <p:ph type="ctrTitle"/>
          </p:nvPr>
        </p:nvSpPr>
        <p:spPr/>
        <p:txBody>
          <a:bodyPr/>
          <a:lstStyle/>
          <a:p>
            <a:r>
              <a:rPr lang="en-US" dirty="0">
                <a:solidFill>
                  <a:schemeClr val="tx1"/>
                </a:solidFill>
              </a:rPr>
              <a:t>Submitting the Project Survey</a:t>
            </a:r>
            <a:r>
              <a:rPr lang="en-US" dirty="0"/>
              <a:t> </a:t>
            </a:r>
          </a:p>
        </p:txBody>
      </p:sp>
      <p:sp>
        <p:nvSpPr>
          <p:cNvPr id="3" name="Slide Number Placeholder 2">
            <a:extLst>
              <a:ext uri="{FF2B5EF4-FFF2-40B4-BE49-F238E27FC236}">
                <a16:creationId xmlns:a16="http://schemas.microsoft.com/office/drawing/2014/main" id="{3CAD079E-B2E0-3C14-FB9B-069BFA83492F}"/>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321156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5AB8-77A1-A172-4F99-0378B74CCF1B}"/>
              </a:ext>
            </a:extLst>
          </p:cNvPr>
          <p:cNvSpPr>
            <a:spLocks noGrp="1"/>
          </p:cNvSpPr>
          <p:nvPr>
            <p:ph type="title"/>
          </p:nvPr>
        </p:nvSpPr>
        <p:spPr/>
        <p:txBody>
          <a:bodyPr>
            <a:normAutofit/>
          </a:bodyPr>
          <a:lstStyle/>
          <a:p>
            <a:r>
              <a:rPr lang="en-US" sz="3200" dirty="0"/>
              <a:t>Submission </a:t>
            </a:r>
          </a:p>
        </p:txBody>
      </p:sp>
      <p:pic>
        <p:nvPicPr>
          <p:cNvPr id="6" name="Content Placeholder 5" descr="Close-up of a completed and fully collapsed survey With a green button with white text reading &quot;Submit&quot;  in the lower right-hand corner highlighted by a black box with and arrow ">
            <a:extLst>
              <a:ext uri="{FF2B5EF4-FFF2-40B4-BE49-F238E27FC236}">
                <a16:creationId xmlns:a16="http://schemas.microsoft.com/office/drawing/2014/main" id="{40DA4DBC-26AD-F413-E22B-E9E13A949FA4}"/>
              </a:ext>
            </a:extLst>
          </p:cNvPr>
          <p:cNvPicPr>
            <a:picLocks noGrp="1" noChangeAspect="1"/>
          </p:cNvPicPr>
          <p:nvPr>
            <p:ph idx="1"/>
          </p:nvPr>
        </p:nvPicPr>
        <p:blipFill>
          <a:blip r:embed="rId2"/>
          <a:stretch>
            <a:fillRect/>
          </a:stretch>
        </p:blipFill>
        <p:spPr>
          <a:xfrm>
            <a:off x="628650" y="1345376"/>
            <a:ext cx="7886700" cy="2861449"/>
          </a:xfrm>
        </p:spPr>
      </p:pic>
      <p:sp>
        <p:nvSpPr>
          <p:cNvPr id="7" name="Rectangle 6">
            <a:extLst>
              <a:ext uri="{FF2B5EF4-FFF2-40B4-BE49-F238E27FC236}">
                <a16:creationId xmlns:a16="http://schemas.microsoft.com/office/drawing/2014/main" id="{B96B3E7E-08E6-FB07-E532-C347799F0F0D}"/>
              </a:ext>
              <a:ext uri="{C183D7F6-B498-43B3-948B-1728B52AA6E4}">
                <adec:decorative xmlns:adec="http://schemas.microsoft.com/office/drawing/2017/decorative" val="1"/>
              </a:ext>
            </a:extLst>
          </p:cNvPr>
          <p:cNvSpPr/>
          <p:nvPr/>
        </p:nvSpPr>
        <p:spPr>
          <a:xfrm>
            <a:off x="6475445" y="3429000"/>
            <a:ext cx="1642188" cy="592494"/>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C1C12BB-C534-1ACE-5F80-CE86D15024E0}"/>
              </a:ext>
              <a:ext uri="{C183D7F6-B498-43B3-948B-1728B52AA6E4}">
                <adec:decorative xmlns:adec="http://schemas.microsoft.com/office/drawing/2017/decorative" val="1"/>
              </a:ext>
            </a:extLst>
          </p:cNvPr>
          <p:cNvCxnSpPr/>
          <p:nvPr/>
        </p:nvCxnSpPr>
        <p:spPr>
          <a:xfrm>
            <a:off x="5019869" y="3429000"/>
            <a:ext cx="1307189" cy="3125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B94688-97D7-94D9-DFE9-E16C655DD5EA}"/>
              </a:ext>
            </a:extLst>
          </p:cNvPr>
          <p:cNvSpPr txBox="1"/>
          <p:nvPr/>
        </p:nvSpPr>
        <p:spPr>
          <a:xfrm>
            <a:off x="566835" y="4206825"/>
            <a:ext cx="78867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When you have completed the survey, and if you are ready to submit it to CDE, click the green Submit button located in the bottom right corner of the Fed App Narrative survey page. </a:t>
            </a:r>
          </a:p>
          <a:p>
            <a:pPr marL="285750" indent="-285750">
              <a:buFont typeface="Arial" panose="020B0604020202020204" pitchFamily="34" charset="0"/>
              <a:buChar char="•"/>
            </a:pPr>
            <a:r>
              <a:rPr lang="en-US" dirty="0"/>
              <a:t>The Submit button will only appear after completing all required fields.</a:t>
            </a:r>
          </a:p>
          <a:p>
            <a:pPr marL="285750" indent="-285750">
              <a:buFont typeface="Arial" panose="020B0604020202020204" pitchFamily="34" charset="0"/>
              <a:buChar char="•"/>
            </a:pPr>
            <a:r>
              <a:rPr lang="en-US" dirty="0"/>
              <a:t>If you are not ready to submit, click the green Go Back button at the top left corner of the page. The Submit button will only appear if all required fields have been completed.</a:t>
            </a:r>
          </a:p>
        </p:txBody>
      </p:sp>
      <p:sp>
        <p:nvSpPr>
          <p:cNvPr id="4" name="Slide Number Placeholder 3">
            <a:extLst>
              <a:ext uri="{FF2B5EF4-FFF2-40B4-BE49-F238E27FC236}">
                <a16:creationId xmlns:a16="http://schemas.microsoft.com/office/drawing/2014/main" id="{DBF386C2-649F-FDF2-BCE0-75721C1FF3C1}"/>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60069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53A8-B75E-2DFA-3868-78676EAD2C1A}"/>
              </a:ext>
            </a:extLst>
          </p:cNvPr>
          <p:cNvSpPr>
            <a:spLocks noGrp="1"/>
          </p:cNvSpPr>
          <p:nvPr>
            <p:ph type="ctrTitle"/>
          </p:nvPr>
        </p:nvSpPr>
        <p:spPr/>
        <p:txBody>
          <a:bodyPr/>
          <a:lstStyle/>
          <a:p>
            <a:r>
              <a:rPr lang="en-US" dirty="0">
                <a:solidFill>
                  <a:schemeClr val="tx1"/>
                </a:solidFill>
              </a:rPr>
              <a:t>Questions?</a:t>
            </a:r>
          </a:p>
        </p:txBody>
      </p:sp>
      <p:sp>
        <p:nvSpPr>
          <p:cNvPr id="3" name="Slide Number Placeholder 2">
            <a:extLst>
              <a:ext uri="{FF2B5EF4-FFF2-40B4-BE49-F238E27FC236}">
                <a16:creationId xmlns:a16="http://schemas.microsoft.com/office/drawing/2014/main" id="{385CB521-ECE3-8A27-00E4-6938C7269B2F}"/>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6457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332"/>
            <a:ext cx="7772400" cy="2337620"/>
          </a:xfrm>
        </p:spPr>
        <p:txBody>
          <a:bodyPr/>
          <a:lstStyle/>
          <a:p>
            <a:r>
              <a:rPr lang="en-US" dirty="0">
                <a:solidFill>
                  <a:schemeClr val="tx1"/>
                </a:solidFill>
              </a:rPr>
              <a:t>Contacts</a:t>
            </a:r>
            <a:r>
              <a:rPr lang="en-US" dirty="0"/>
              <a:t> </a:t>
            </a:r>
            <a:br>
              <a:rPr lang="en-US" dirty="0"/>
            </a:br>
            <a:br>
              <a:rPr lang="en-US" dirty="0"/>
            </a:br>
            <a:br>
              <a:rPr lang="en-US" dirty="0"/>
            </a:b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26</a:t>
            </a:fld>
            <a:endParaRPr lang="en-US" dirty="0"/>
          </a:p>
        </p:txBody>
      </p:sp>
      <p:sp>
        <p:nvSpPr>
          <p:cNvPr id="4" name="TextBox 3">
            <a:extLst>
              <a:ext uri="{FF2B5EF4-FFF2-40B4-BE49-F238E27FC236}">
                <a16:creationId xmlns:a16="http://schemas.microsoft.com/office/drawing/2014/main" id="{BF0DDD5E-9BE7-6D56-35AD-C440F2449A11}"/>
              </a:ext>
            </a:extLst>
          </p:cNvPr>
          <p:cNvSpPr txBox="1"/>
          <p:nvPr/>
        </p:nvSpPr>
        <p:spPr>
          <a:xfrm>
            <a:off x="462987" y="2083442"/>
            <a:ext cx="5671595" cy="2031325"/>
          </a:xfrm>
          <a:prstGeom prst="rect">
            <a:avLst/>
          </a:prstGeom>
          <a:noFill/>
        </p:spPr>
        <p:txBody>
          <a:bodyPr wrap="square" rtlCol="0">
            <a:spAutoFit/>
          </a:bodyPr>
          <a:lstStyle/>
          <a:p>
            <a:r>
              <a:rPr lang="en-US" dirty="0"/>
              <a:t>Kathryn Hunt </a:t>
            </a:r>
          </a:p>
          <a:p>
            <a:r>
              <a:rPr lang="en-US" dirty="0"/>
              <a:t>Fiscal Monitoring Specialist</a:t>
            </a:r>
          </a:p>
          <a:p>
            <a:r>
              <a:rPr lang="en-US" dirty="0">
                <a:hlinkClick r:id="rId2"/>
              </a:rPr>
              <a:t>Hunt_k@cde.state.co.us</a:t>
            </a:r>
            <a:r>
              <a:rPr lang="en-US" dirty="0"/>
              <a:t> </a:t>
            </a:r>
          </a:p>
          <a:p>
            <a:endParaRPr lang="en-US" dirty="0"/>
          </a:p>
          <a:p>
            <a:r>
              <a:rPr lang="en-US" dirty="0"/>
              <a:t>Kerry Whitmore</a:t>
            </a:r>
          </a:p>
          <a:p>
            <a:r>
              <a:rPr lang="en-US" dirty="0"/>
              <a:t>Supervisor General Supervision and Monitoring</a:t>
            </a:r>
          </a:p>
          <a:p>
            <a:r>
              <a:rPr lang="en-US" dirty="0">
                <a:hlinkClick r:id="rId3"/>
              </a:rPr>
              <a:t>Whitmore_k@cde.state.co.us</a:t>
            </a:r>
            <a:r>
              <a:rPr lang="en-US" dirty="0"/>
              <a:t>   </a:t>
            </a:r>
          </a:p>
        </p:txBody>
      </p:sp>
    </p:spTree>
    <p:extLst>
      <p:ext uri="{BB962C8B-B14F-4D97-AF65-F5344CB8AC3E}">
        <p14:creationId xmlns:p14="http://schemas.microsoft.com/office/powerpoint/2010/main" val="166478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317691"/>
            <a:ext cx="5158247" cy="590603"/>
          </a:xfrm>
        </p:spPr>
        <p:txBody>
          <a:bodyPr>
            <a:normAutofit/>
          </a:bodyPr>
          <a:lstStyle/>
          <a:p>
            <a:r>
              <a:rPr lang="en-US" sz="3200" dirty="0"/>
              <a:t>Overview</a:t>
            </a:r>
          </a:p>
        </p:txBody>
      </p:sp>
      <p:sp>
        <p:nvSpPr>
          <p:cNvPr id="3" name="Content Placeholder 2"/>
          <p:cNvSpPr>
            <a:spLocks noGrp="1" noRot="1" noMove="1" noResize="1" noEditPoints="1" noAdjustHandles="1" noChangeArrowheads="1" noChangeShapeType="1"/>
          </p:cNvSpPr>
          <p:nvPr>
            <p:ph idx="1"/>
          </p:nvPr>
        </p:nvSpPr>
        <p:spPr/>
        <p:txBody>
          <a:bodyPr anchor="ctr"/>
          <a:lstStyle/>
          <a:p>
            <a:r>
              <a:rPr lang="en-US" dirty="0"/>
              <a:t>Logging in and basic navigation </a:t>
            </a:r>
          </a:p>
          <a:p>
            <a:r>
              <a:rPr lang="en-US" dirty="0"/>
              <a:t>Knowing what is due </a:t>
            </a:r>
          </a:p>
          <a:p>
            <a:r>
              <a:rPr lang="en-US" dirty="0"/>
              <a:t>Filling out a Project Survey </a:t>
            </a:r>
          </a:p>
          <a:p>
            <a:r>
              <a:rPr lang="en-US" dirty="0"/>
              <a:t>Understanding the communication functions </a:t>
            </a:r>
          </a:p>
          <a:p>
            <a:r>
              <a:rPr lang="en-US" dirty="0"/>
              <a:t>Submission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80" y="336352"/>
            <a:ext cx="5158247" cy="590603"/>
          </a:xfrm>
        </p:spPr>
        <p:txBody>
          <a:bodyPr>
            <a:normAutofit/>
          </a:bodyPr>
          <a:lstStyle/>
          <a:p>
            <a:r>
              <a:rPr lang="en-US" sz="3200" dirty="0"/>
              <a:t>Rationale </a:t>
            </a:r>
          </a:p>
        </p:txBody>
      </p:sp>
      <p:sp>
        <p:nvSpPr>
          <p:cNvPr id="3" name="Content Placeholder 2"/>
          <p:cNvSpPr>
            <a:spLocks noGrp="1"/>
          </p:cNvSpPr>
          <p:nvPr>
            <p:ph idx="1"/>
          </p:nvPr>
        </p:nvSpPr>
        <p:spPr/>
        <p:txBody>
          <a:bodyPr/>
          <a:lstStyle/>
          <a:p>
            <a:pPr marL="0" indent="0">
              <a:buNone/>
            </a:pPr>
            <a:endParaRPr lang="en-US" sz="3200" dirty="0"/>
          </a:p>
          <a:p>
            <a:pPr marL="0" indent="0">
              <a:buNone/>
            </a:pPr>
            <a:endParaRPr lang="en-US" dirty="0"/>
          </a:p>
          <a:p>
            <a:r>
              <a:rPr lang="en-US" dirty="0"/>
              <a:t>This new system was designed to streamline the process and communication between AU’s and CDE</a:t>
            </a:r>
          </a:p>
          <a:p>
            <a:r>
              <a:rPr lang="en-US" dirty="0"/>
              <a:t>This should eliminate the need for downloading and uploading </a:t>
            </a:r>
          </a:p>
          <a:p>
            <a:r>
              <a:rPr lang="en-US" dirty="0"/>
              <a:t>Will allow CDE to assign tasks to ensure all required components are completed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049CAD-A527-A5E3-C183-25461D53D356}"/>
              </a:ext>
            </a:extLst>
          </p:cNvPr>
          <p:cNvSpPr>
            <a:spLocks noGrp="1"/>
          </p:cNvSpPr>
          <p:nvPr>
            <p:ph type="ctrTitle"/>
          </p:nvPr>
        </p:nvSpPr>
        <p:spPr/>
        <p:txBody>
          <a:bodyPr/>
          <a:lstStyle/>
          <a:p>
            <a:r>
              <a:rPr lang="en-US" dirty="0">
                <a:solidFill>
                  <a:schemeClr val="tx1"/>
                </a:solidFill>
              </a:rPr>
              <a:t>Logging in and navigation basics </a:t>
            </a:r>
          </a:p>
        </p:txBody>
      </p:sp>
      <p:sp>
        <p:nvSpPr>
          <p:cNvPr id="4" name="Slide Number Placeholder 3">
            <a:extLst>
              <a:ext uri="{FF2B5EF4-FFF2-40B4-BE49-F238E27FC236}">
                <a16:creationId xmlns:a16="http://schemas.microsoft.com/office/drawing/2014/main" id="{A09FB2EB-8B48-5C75-999F-F08344F4071B}"/>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72485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0" y="0"/>
            <a:ext cx="7661680" cy="945074"/>
          </a:xfrm>
        </p:spPr>
        <p:txBody>
          <a:bodyPr>
            <a:normAutofit/>
          </a:bodyPr>
          <a:lstStyle/>
          <a:p>
            <a:br>
              <a:rPr lang="en-US" sz="2800" dirty="0"/>
            </a:br>
            <a:r>
              <a:rPr lang="en-US" sz="3200" dirty="0"/>
              <a:t>Logging</a:t>
            </a:r>
            <a:r>
              <a:rPr lang="en-US" sz="2800" dirty="0"/>
              <a:t> in </a:t>
            </a:r>
          </a:p>
        </p:txBody>
      </p:sp>
      <p:sp>
        <p:nvSpPr>
          <p:cNvPr id="3" name="Content Placeholder 2"/>
          <p:cNvSpPr>
            <a:spLocks noGrp="1"/>
          </p:cNvSpPr>
          <p:nvPr>
            <p:ph idx="1"/>
          </p:nvPr>
        </p:nvSpPr>
        <p:spPr>
          <a:xfrm>
            <a:off x="628649" y="1463040"/>
            <a:ext cx="8201841" cy="4640674"/>
          </a:xfrm>
        </p:spPr>
        <p:txBody>
          <a:bodyPr>
            <a:normAutofit/>
          </a:bodyPr>
          <a:lstStyle/>
          <a:p>
            <a:pPr marL="0" indent="0">
              <a:buNone/>
            </a:pPr>
            <a:r>
              <a:rPr lang="en-US" dirty="0"/>
              <a:t>The IDEA Narrative will be located in the DMS found here </a:t>
            </a:r>
            <a:r>
              <a:rPr lang="en-US" b="1" dirty="0">
                <a:hlinkClick r:id="rId2"/>
              </a:rPr>
              <a:t>https://www.cde.state.co.us/idm/essu-data</a:t>
            </a:r>
            <a:r>
              <a:rPr lang="en-US" b="1" dirty="0"/>
              <a:t> </a:t>
            </a:r>
          </a:p>
          <a:p>
            <a:pPr marL="0" indent="0">
              <a:buNone/>
            </a:pPr>
            <a:endParaRPr lang="en-US" b="1" dirty="0"/>
          </a:p>
          <a:p>
            <a:pPr marL="0" indent="0">
              <a:buNone/>
            </a:pPr>
            <a:r>
              <a:rPr lang="en-US" b="1" dirty="0"/>
              <a:t>For help logging in: </a:t>
            </a:r>
          </a:p>
          <a:p>
            <a:pPr marL="0" indent="0" algn="l">
              <a:buNone/>
            </a:pPr>
            <a:r>
              <a:rPr lang="en-US" b="0" i="0" dirty="0">
                <a:solidFill>
                  <a:srgbClr val="000000"/>
                </a:solidFill>
                <a:effectLst/>
                <a:latin typeface="SourceSansProRegular"/>
              </a:rPr>
              <a:t>Username: Full Email Address</a:t>
            </a:r>
            <a:br>
              <a:rPr lang="en-US" b="0" i="0" dirty="0">
                <a:solidFill>
                  <a:srgbClr val="000000"/>
                </a:solidFill>
                <a:effectLst/>
                <a:latin typeface="SourceSansProRegular"/>
              </a:rPr>
            </a:br>
            <a:r>
              <a:rPr lang="en-US" b="0" i="0" dirty="0">
                <a:solidFill>
                  <a:srgbClr val="000000"/>
                </a:solidFill>
                <a:effectLst/>
                <a:latin typeface="SourceSansProRegular"/>
              </a:rPr>
              <a:t>Forgot Password: </a:t>
            </a:r>
            <a:r>
              <a:rPr lang="en-US" b="0" i="0" u="sng" dirty="0">
                <a:solidFill>
                  <a:srgbClr val="403F3B"/>
                </a:solidFill>
                <a:effectLst/>
                <a:latin typeface="SourceSansProRegular"/>
                <a:hlinkClick r:id="rId3"/>
              </a:rPr>
              <a:t>Reset and generate a temporary password</a:t>
            </a:r>
            <a:endParaRPr lang="en-US" b="0" i="0" dirty="0">
              <a:solidFill>
                <a:srgbClr val="000000"/>
              </a:solidFill>
              <a:effectLst/>
              <a:latin typeface="SourceSansProRegular"/>
            </a:endParaRPr>
          </a:p>
          <a:p>
            <a:pPr marL="0" indent="0" algn="l">
              <a:buNone/>
            </a:pPr>
            <a:r>
              <a:rPr lang="en-US" b="0" i="0" dirty="0">
                <a:solidFill>
                  <a:srgbClr val="000000"/>
                </a:solidFill>
                <a:effectLst/>
                <a:latin typeface="SourceSansProRegular"/>
              </a:rPr>
              <a:t>If you continue to have difficulties logging on to the DMS, please contact your AU LAM (Local Access Manager) to ensure you have access to the DMS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6793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489" y="263412"/>
            <a:ext cx="5158247" cy="590603"/>
          </a:xfrm>
        </p:spPr>
        <p:txBody>
          <a:bodyPr>
            <a:normAutofit fontScale="90000"/>
          </a:bodyPr>
          <a:lstStyle/>
          <a:p>
            <a:r>
              <a:rPr lang="en-US" sz="3600" dirty="0"/>
              <a:t>Navigating</a:t>
            </a:r>
            <a:r>
              <a:rPr lang="en-US" sz="3100" dirty="0"/>
              <a:t> to the application </a:t>
            </a:r>
            <a:br>
              <a:rPr lang="en-US" b="1" dirty="0"/>
            </a:br>
            <a:endParaRPr lang="en-US" dirty="0"/>
          </a:p>
        </p:txBody>
      </p:sp>
      <p:pic>
        <p:nvPicPr>
          <p:cNvPr id="6" name="Content Placeholder 5" descr="Close up of the side bar navigation plane. with a black box and arrow highlighting the fourth option (Fiscal) ">
            <a:extLst>
              <a:ext uri="{FF2B5EF4-FFF2-40B4-BE49-F238E27FC236}">
                <a16:creationId xmlns:a16="http://schemas.microsoft.com/office/drawing/2014/main" id="{4105ACC5-05B4-194C-F2DB-011568348772}"/>
              </a:ext>
            </a:extLst>
          </p:cNvPr>
          <p:cNvPicPr>
            <a:picLocks noGrp="1" noChangeAspect="1"/>
          </p:cNvPicPr>
          <p:nvPr>
            <p:ph idx="1"/>
          </p:nvPr>
        </p:nvPicPr>
        <p:blipFill>
          <a:blip r:embed="rId2"/>
          <a:stretch>
            <a:fillRect/>
          </a:stretch>
        </p:blipFill>
        <p:spPr>
          <a:xfrm>
            <a:off x="223071" y="1398843"/>
            <a:ext cx="7579096" cy="4640263"/>
          </a:xfrm>
        </p:spPr>
      </p:pic>
      <p:sp>
        <p:nvSpPr>
          <p:cNvPr id="7" name="Rectangle 6">
            <a:extLst>
              <a:ext uri="{FF2B5EF4-FFF2-40B4-BE49-F238E27FC236}">
                <a16:creationId xmlns:a16="http://schemas.microsoft.com/office/drawing/2014/main" id="{308B06E0-CD54-90E5-FC5A-533972CF3CCD}"/>
              </a:ext>
              <a:ext uri="{C183D7F6-B498-43B3-948B-1728B52AA6E4}">
                <adec:decorative xmlns:adec="http://schemas.microsoft.com/office/drawing/2017/decorative" val="1"/>
              </a:ext>
            </a:extLst>
          </p:cNvPr>
          <p:cNvSpPr/>
          <p:nvPr/>
        </p:nvSpPr>
        <p:spPr>
          <a:xfrm>
            <a:off x="223071" y="3079102"/>
            <a:ext cx="1633721" cy="48519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F01494E-BA6E-8916-3632-CE16C1420AC4}"/>
              </a:ext>
              <a:ext uri="{C183D7F6-B498-43B3-948B-1728B52AA6E4}">
                <adec:decorative xmlns:adec="http://schemas.microsoft.com/office/drawing/2017/decorative" val="1"/>
              </a:ext>
            </a:extLst>
          </p:cNvPr>
          <p:cNvCxnSpPr/>
          <p:nvPr/>
        </p:nvCxnSpPr>
        <p:spPr>
          <a:xfrm flipH="1">
            <a:off x="1959429" y="2500604"/>
            <a:ext cx="783771" cy="849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E3006A-70F3-B508-0219-FAC557118261}"/>
              </a:ext>
            </a:extLst>
          </p:cNvPr>
          <p:cNvSpPr txBox="1"/>
          <p:nvPr/>
        </p:nvSpPr>
        <p:spPr>
          <a:xfrm>
            <a:off x="139959" y="5141167"/>
            <a:ext cx="8696131" cy="1384995"/>
          </a:xfrm>
          <a:prstGeom prst="rect">
            <a:avLst/>
          </a:prstGeom>
          <a:solidFill>
            <a:srgbClr val="FFFFFF"/>
          </a:solidFill>
        </p:spPr>
        <p:txBody>
          <a:bodyPr wrap="square" rtlCol="0">
            <a:spAutoFit/>
          </a:bodyPr>
          <a:lstStyle/>
          <a:p>
            <a:r>
              <a:rPr lang="en-US" sz="2400" dirty="0"/>
              <a:t>Using the sidebar navigation plane, select the fiscal option this will lead you to the Fiscal Dashboard. </a:t>
            </a:r>
          </a:p>
          <a:p>
            <a:endParaRPr lang="en-US" dirty="0"/>
          </a:p>
          <a:p>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79" y="311702"/>
            <a:ext cx="7508659" cy="590603"/>
          </a:xfrm>
        </p:spPr>
        <p:txBody>
          <a:bodyPr>
            <a:noAutofit/>
          </a:bodyPr>
          <a:lstStyle/>
          <a:p>
            <a:r>
              <a:rPr lang="en-US" sz="3200" dirty="0"/>
              <a:t>Navigating between pages in the application </a:t>
            </a:r>
          </a:p>
        </p:txBody>
      </p:sp>
      <p:pic>
        <p:nvPicPr>
          <p:cNvPr id="6" name="Content Placeholder 5" descr="Close-up of the top of the Fed App Narrative page with a box and arrow highlighting the green button at the top left corner with white text saying Go Back.">
            <a:extLst>
              <a:ext uri="{FF2B5EF4-FFF2-40B4-BE49-F238E27FC236}">
                <a16:creationId xmlns:a16="http://schemas.microsoft.com/office/drawing/2014/main" id="{25F6CE6A-D45D-68FB-D941-3AE14DE2D4E8}"/>
              </a:ext>
            </a:extLst>
          </p:cNvPr>
          <p:cNvPicPr>
            <a:picLocks noGrp="1" noChangeAspect="1"/>
          </p:cNvPicPr>
          <p:nvPr>
            <p:ph idx="1"/>
          </p:nvPr>
        </p:nvPicPr>
        <p:blipFill>
          <a:blip r:embed="rId2"/>
          <a:stretch>
            <a:fillRect/>
          </a:stretch>
        </p:blipFill>
        <p:spPr>
          <a:xfrm>
            <a:off x="382555" y="1518608"/>
            <a:ext cx="7886700" cy="2738920"/>
          </a:xfrm>
        </p:spPr>
      </p:pic>
      <p:sp>
        <p:nvSpPr>
          <p:cNvPr id="7" name="TextBox 6">
            <a:extLst>
              <a:ext uri="{FF2B5EF4-FFF2-40B4-BE49-F238E27FC236}">
                <a16:creationId xmlns:a16="http://schemas.microsoft.com/office/drawing/2014/main" id="{C7FEB248-CE4F-075E-2907-01367258A0F6}"/>
              </a:ext>
            </a:extLst>
          </p:cNvPr>
          <p:cNvSpPr txBox="1"/>
          <p:nvPr/>
        </p:nvSpPr>
        <p:spPr>
          <a:xfrm>
            <a:off x="382555" y="4553339"/>
            <a:ext cx="8132795" cy="1200329"/>
          </a:xfrm>
          <a:prstGeom prst="rect">
            <a:avLst/>
          </a:prstGeom>
          <a:noFill/>
        </p:spPr>
        <p:txBody>
          <a:bodyPr wrap="square" rtlCol="0">
            <a:spAutoFit/>
          </a:bodyPr>
          <a:lstStyle/>
          <a:p>
            <a:r>
              <a:rPr lang="en-US" sz="2400" dirty="0"/>
              <a:t>To navigate between pages, use the internal GO BACK buttons. Do not use your browser navigation buttons.  The Go Back buttons engage the save function in the surveys. </a:t>
            </a:r>
          </a:p>
        </p:txBody>
      </p:sp>
      <p:sp>
        <p:nvSpPr>
          <p:cNvPr id="9" name="Rectangle 8">
            <a:extLst>
              <a:ext uri="{FF2B5EF4-FFF2-40B4-BE49-F238E27FC236}">
                <a16:creationId xmlns:a16="http://schemas.microsoft.com/office/drawing/2014/main" id="{F087EE62-C7C3-B8BB-D4FF-3F63D3B6F937}"/>
              </a:ext>
              <a:ext uri="{C183D7F6-B498-43B3-948B-1728B52AA6E4}">
                <adec:decorative xmlns:adec="http://schemas.microsoft.com/office/drawing/2017/decorative" val="1"/>
              </a:ext>
            </a:extLst>
          </p:cNvPr>
          <p:cNvSpPr/>
          <p:nvPr/>
        </p:nvSpPr>
        <p:spPr>
          <a:xfrm>
            <a:off x="531845" y="2043404"/>
            <a:ext cx="914400" cy="47586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B6CA507-1AEA-FE64-85F3-233B6D9E8568}"/>
              </a:ext>
              <a:ext uri="{C183D7F6-B498-43B3-948B-1728B52AA6E4}">
                <adec:decorative xmlns:adec="http://schemas.microsoft.com/office/drawing/2017/decorative" val="1"/>
              </a:ext>
            </a:extLst>
          </p:cNvPr>
          <p:cNvCxnSpPr/>
          <p:nvPr/>
        </p:nvCxnSpPr>
        <p:spPr>
          <a:xfrm flipH="1">
            <a:off x="1614196" y="2099388"/>
            <a:ext cx="905069" cy="2519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0907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690399" cy="590603"/>
          </a:xfrm>
        </p:spPr>
        <p:txBody>
          <a:bodyPr>
            <a:normAutofit/>
          </a:bodyPr>
          <a:lstStyle/>
          <a:p>
            <a:r>
              <a:rPr lang="en-US" dirty="0"/>
              <a:t>Saving your progress </a:t>
            </a:r>
          </a:p>
        </p:txBody>
      </p:sp>
      <p:pic>
        <p:nvPicPr>
          <p:cNvPr id="8" name="Content Placeholder 7" descr="A close-up of the bottom right of the Fed App Narrative with a salmon-colored button highlighted with a black box with text  on the button ">
            <a:extLst>
              <a:ext uri="{FF2B5EF4-FFF2-40B4-BE49-F238E27FC236}">
                <a16:creationId xmlns:a16="http://schemas.microsoft.com/office/drawing/2014/main" id="{566EF4AF-8656-9DB1-7DD2-159B4598E51D}"/>
              </a:ext>
            </a:extLst>
          </p:cNvPr>
          <p:cNvPicPr>
            <a:picLocks noGrp="1" noChangeAspect="1"/>
          </p:cNvPicPr>
          <p:nvPr>
            <p:ph idx="1"/>
          </p:nvPr>
        </p:nvPicPr>
        <p:blipFill>
          <a:blip r:embed="rId2"/>
          <a:stretch>
            <a:fillRect/>
          </a:stretch>
        </p:blipFill>
        <p:spPr>
          <a:xfrm>
            <a:off x="451369" y="1467942"/>
            <a:ext cx="7886700" cy="2989543"/>
          </a:xfrm>
        </p:spPr>
      </p:pic>
      <p:sp>
        <p:nvSpPr>
          <p:cNvPr id="10" name="TextBox 9">
            <a:extLst>
              <a:ext uri="{FF2B5EF4-FFF2-40B4-BE49-F238E27FC236}">
                <a16:creationId xmlns:a16="http://schemas.microsoft.com/office/drawing/2014/main" id="{A59C1FB5-0D7A-48CF-6E8B-CA6C22662EB0}"/>
              </a:ext>
            </a:extLst>
          </p:cNvPr>
          <p:cNvSpPr txBox="1"/>
          <p:nvPr/>
        </p:nvSpPr>
        <p:spPr>
          <a:xfrm>
            <a:off x="398301" y="4590660"/>
            <a:ext cx="799283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When navigating between pages in order to activate the auto save function, please press the update to in progress button on the bottom right of your screen.</a:t>
            </a:r>
          </a:p>
          <a:p>
            <a:pPr marL="285750" indent="-285750">
              <a:buFont typeface="Arial" panose="020B0604020202020204" pitchFamily="34" charset="0"/>
              <a:buChar char="•"/>
            </a:pPr>
            <a:r>
              <a:rPr lang="en-US" dirty="0"/>
              <a:t>Always use the internal navigation options.</a:t>
            </a:r>
          </a:p>
          <a:p>
            <a:pPr marL="285750" indent="-285750">
              <a:buFont typeface="Arial" panose="020B0604020202020204" pitchFamily="34" charset="0"/>
              <a:buChar char="•"/>
            </a:pPr>
            <a:r>
              <a:rPr lang="en-US" dirty="0"/>
              <a:t>If you need to leave the page and return to another screen or leave the application, use the go-back button at the top left of the page.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9336281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6392</TotalTime>
  <Words>1045</Words>
  <Application>Microsoft Office PowerPoint</Application>
  <PresentationFormat>On-screen Show (4:3)</PresentationFormat>
  <Paragraphs>118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Museo Slab 500</vt:lpstr>
      <vt:lpstr>SourceSansProRegular</vt:lpstr>
      <vt:lpstr>Office Theme</vt:lpstr>
      <vt:lpstr>IDEA Narrative DMS System instructions </vt:lpstr>
      <vt:lpstr>Session Objectives </vt:lpstr>
      <vt:lpstr>Overview</vt:lpstr>
      <vt:lpstr>Rationale </vt:lpstr>
      <vt:lpstr>Logging in and navigation basics </vt:lpstr>
      <vt:lpstr> Logging in </vt:lpstr>
      <vt:lpstr>Navigating to the application  </vt:lpstr>
      <vt:lpstr>Navigating between pages in the application </vt:lpstr>
      <vt:lpstr>Saving your progress </vt:lpstr>
      <vt:lpstr>Knowing what is due </vt:lpstr>
      <vt:lpstr>Fiscal Dashboard </vt:lpstr>
      <vt:lpstr>Fed App Narrative Page</vt:lpstr>
      <vt:lpstr>Filling out a Project Survey </vt:lpstr>
      <vt:lpstr>Filling out the survey </vt:lpstr>
      <vt:lpstr>Filling out the survey (cont.) </vt:lpstr>
      <vt:lpstr>Requirements For Survey Responses </vt:lpstr>
      <vt:lpstr>Assurances </vt:lpstr>
      <vt:lpstr>Certification </vt:lpstr>
      <vt:lpstr>Certification continued </vt:lpstr>
      <vt:lpstr>Understanding the communication functions </vt:lpstr>
      <vt:lpstr>Communication Functions </vt:lpstr>
      <vt:lpstr>Communication Functions continued </vt:lpstr>
      <vt:lpstr>Submitting the Project Survey </vt:lpstr>
      <vt:lpstr>Submission </vt:lpstr>
      <vt:lpstr>Questions?</vt:lpstr>
      <vt:lpstr>Contacts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27</cp:revision>
  <dcterms:created xsi:type="dcterms:W3CDTF">2019-06-25T17:30:52Z</dcterms:created>
  <dcterms:modified xsi:type="dcterms:W3CDTF">2024-05-03T19:00:18Z</dcterms:modified>
</cp:coreProperties>
</file>