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8" r:id="rId2"/>
    <p:sldId id="272" r:id="rId3"/>
    <p:sldId id="273" r:id="rId4"/>
    <p:sldId id="266" r:id="rId5"/>
    <p:sldId id="271" r:id="rId6"/>
    <p:sldId id="267" r:id="rId7"/>
    <p:sldId id="274" r:id="rId8"/>
    <p:sldId id="275" r:id="rId9"/>
    <p:sldId id="269" r:id="rId10"/>
    <p:sldId id="276" r:id="rId11"/>
    <p:sldId id="277" r:id="rId12"/>
    <p:sldId id="262" r:id="rId13"/>
    <p:sldId id="278" r:id="rId14"/>
    <p:sldId id="279" r:id="rId15"/>
    <p:sldId id="263" r:id="rId16"/>
    <p:sldId id="264" r:id="rId17"/>
    <p:sldId id="280" r:id="rId18"/>
    <p:sldId id="281" r:id="rId19"/>
    <p:sldId id="265" r:id="rId20"/>
    <p:sldId id="2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E8E"/>
    <a:srgbClr val="EF7521"/>
    <a:srgbClr val="46797A"/>
    <a:srgbClr val="86BE40"/>
    <a:srgbClr val="FFC846"/>
    <a:srgbClr val="5C6670"/>
    <a:srgbClr val="488BC9"/>
    <a:srgbClr val="82797A"/>
    <a:srgbClr val="6EC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9133" autoAdjust="0"/>
  </p:normalViewPr>
  <p:slideViewPr>
    <p:cSldViewPr snapToGrid="0" showGuides="1">
      <p:cViewPr varScale="1">
        <p:scale>
          <a:sx n="104" d="100"/>
          <a:sy n="104" d="100"/>
        </p:scale>
        <p:origin x="180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8FDDF-4F05-43AA-A352-D3BC014618CA}" type="datetimeFigureOut">
              <a:rPr lang="en-US" smtClean="0"/>
              <a:t>1/16/2018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1/16/2018</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1/16/2018</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1/16/2018</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1/16/2018</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1/16/2018</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1/16/2018</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1/16/2018</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artinstitutes.edu/about/blog/the-history-and-evolution-of-cell-phone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Computer Science Differentiation</a:t>
            </a:r>
          </a:p>
          <a:p>
            <a:r>
              <a:rPr lang="en-US" dirty="0" smtClean="0"/>
              <a:t>Five Research-based Options</a:t>
            </a:r>
            <a:endParaRPr lang="en-US" dirty="0"/>
          </a:p>
        </p:txBody>
      </p:sp>
    </p:spTree>
    <p:extLst>
      <p:ext uri="{BB962C8B-B14F-4D97-AF65-F5344CB8AC3E}">
        <p14:creationId xmlns:p14="http://schemas.microsoft.com/office/powerpoint/2010/main" val="3863580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a:t>Ubiquitous concept mapping is an instructional strategy that allows students to use devices such as mobile phones in the field to help them learn.</a:t>
            </a:r>
          </a:p>
          <a:p>
            <a:endParaRPr lang="en-US" dirty="0"/>
          </a:p>
        </p:txBody>
      </p:sp>
      <p:sp>
        <p:nvSpPr>
          <p:cNvPr id="3" name="Title 2"/>
          <p:cNvSpPr>
            <a:spLocks noGrp="1"/>
          </p:cNvSpPr>
          <p:nvPr>
            <p:ph type="title"/>
          </p:nvPr>
        </p:nvSpPr>
        <p:spPr/>
        <p:txBody>
          <a:bodyPr/>
          <a:lstStyle/>
          <a:p>
            <a:r>
              <a:rPr lang="en-US" dirty="0"/>
              <a:t>Assisted in-the-field Learning</a:t>
            </a:r>
          </a:p>
        </p:txBody>
      </p:sp>
    </p:spTree>
    <p:extLst>
      <p:ext uri="{BB962C8B-B14F-4D97-AF65-F5344CB8AC3E}">
        <p14:creationId xmlns:p14="http://schemas.microsoft.com/office/powerpoint/2010/main" val="138445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lnSpcReduction="10000"/>
          </a:bodyPr>
          <a:lstStyle/>
          <a:p>
            <a:pPr marL="0" indent="0" algn="ctr">
              <a:buNone/>
            </a:pPr>
            <a:r>
              <a:rPr lang="en-US" dirty="0"/>
              <a:t>Example:</a:t>
            </a:r>
          </a:p>
          <a:p>
            <a:pPr marL="0" indent="0" algn="ctr">
              <a:buNone/>
            </a:pPr>
            <a:r>
              <a:rPr lang="en-US" dirty="0" smtClean="0"/>
              <a:t>Computer </a:t>
            </a:r>
            <a:r>
              <a:rPr lang="en-US" dirty="0"/>
              <a:t>Systems &amp; Networks: Internet Connectivity</a:t>
            </a:r>
          </a:p>
          <a:p>
            <a:r>
              <a:rPr lang="en-US" dirty="0"/>
              <a:t>Create an app that allows students to check their knowledge of network systems in and around school (possibly on the weekend at home). Students would input the type of connectivity and amount, then the app would generate a related multiple choice or true/false question.</a:t>
            </a:r>
          </a:p>
          <a:p>
            <a:pPr lvl="0"/>
            <a:r>
              <a:rPr lang="en-US" dirty="0"/>
              <a:t>Have some students use the app in the field. </a:t>
            </a:r>
          </a:p>
          <a:p>
            <a:pPr lvl="0"/>
            <a:r>
              <a:rPr lang="en-US" dirty="0"/>
              <a:t>Other students who needed more guidance could work as a team in the classroom and assist the students in the field via cell phone.</a:t>
            </a:r>
          </a:p>
          <a:p>
            <a:pPr lvl="0"/>
            <a:r>
              <a:rPr lang="en-US" dirty="0"/>
              <a:t>Students in the classroom could also be mapping out connectivity with the aid of the students in the field.</a:t>
            </a:r>
          </a:p>
          <a:p>
            <a:endParaRPr lang="en-US" dirty="0"/>
          </a:p>
        </p:txBody>
      </p:sp>
      <p:sp>
        <p:nvSpPr>
          <p:cNvPr id="3" name="Title 2"/>
          <p:cNvSpPr>
            <a:spLocks noGrp="1"/>
          </p:cNvSpPr>
          <p:nvPr>
            <p:ph type="title"/>
          </p:nvPr>
        </p:nvSpPr>
        <p:spPr/>
        <p:txBody>
          <a:bodyPr/>
          <a:lstStyle/>
          <a:p>
            <a:r>
              <a:rPr lang="en-US" dirty="0"/>
              <a:t>Assisted in-the-field Learning</a:t>
            </a:r>
          </a:p>
        </p:txBody>
      </p:sp>
    </p:spTree>
    <p:extLst>
      <p:ext uri="{BB962C8B-B14F-4D97-AF65-F5344CB8AC3E}">
        <p14:creationId xmlns:p14="http://schemas.microsoft.com/office/powerpoint/2010/main" val="1557273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552138"/>
            <a:ext cx="3859213" cy="2366498"/>
          </a:xfrm>
        </p:spPr>
      </p:pic>
      <p:pic>
        <p:nvPicPr>
          <p:cNvPr id="6" name="Content Placeholder 5"/>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4645025" y="2314495"/>
            <a:ext cx="3859213" cy="2841784"/>
          </a:xfrm>
        </p:spPr>
      </p:pic>
      <p:sp>
        <p:nvSpPr>
          <p:cNvPr id="4" name="Title 3"/>
          <p:cNvSpPr>
            <a:spLocks noGrp="1"/>
          </p:cNvSpPr>
          <p:nvPr>
            <p:ph type="title"/>
          </p:nvPr>
        </p:nvSpPr>
        <p:spPr>
          <a:xfrm>
            <a:off x="192024" y="162841"/>
            <a:ext cx="7886700" cy="521208"/>
          </a:xfrm>
        </p:spPr>
        <p:txBody>
          <a:bodyPr/>
          <a:lstStyle/>
          <a:p>
            <a:r>
              <a:rPr lang="en-US" dirty="0" smtClean="0"/>
              <a:t>Physical and Virtual Lab Partners</a:t>
            </a:r>
            <a:endParaRPr lang="en-US" dirty="0"/>
          </a:p>
        </p:txBody>
      </p:sp>
    </p:spTree>
    <p:extLst>
      <p:ext uri="{BB962C8B-B14F-4D97-AF65-F5344CB8AC3E}">
        <p14:creationId xmlns:p14="http://schemas.microsoft.com/office/powerpoint/2010/main" val="4162326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67319"/>
            <a:ext cx="7844141" cy="5096681"/>
          </a:xfrm>
        </p:spPr>
        <p:txBody>
          <a:bodyPr/>
          <a:lstStyle/>
          <a:p>
            <a:r>
              <a:rPr lang="en-US" dirty="0"/>
              <a:t>Sometimes it is helpful to have two groups of students conducting experiments in the classroom and virtually. </a:t>
            </a:r>
            <a:endParaRPr lang="en-US" dirty="0" smtClean="0"/>
          </a:p>
          <a:p>
            <a:r>
              <a:rPr lang="en-US" smtClean="0"/>
              <a:t>This </a:t>
            </a:r>
            <a:r>
              <a:rPr lang="en-US" dirty="0"/>
              <a:t>differentiation strategy could assist students who have trouble imagining ideas and need kinesthetic manipulation to make sense of concepts</a:t>
            </a:r>
            <a:r>
              <a:rPr lang="en-US"/>
              <a:t>. </a:t>
            </a:r>
            <a:endParaRPr lang="en-US" smtClean="0"/>
          </a:p>
          <a:p>
            <a:r>
              <a:rPr lang="en-US" smtClean="0"/>
              <a:t>It </a:t>
            </a:r>
            <a:r>
              <a:rPr lang="en-US" dirty="0"/>
              <a:t>is also conceivable to use the physical laboratory like a CS Unplugged activity and then use the virtual laboratory to apply CS concepts.</a:t>
            </a:r>
          </a:p>
          <a:p>
            <a:endParaRPr lang="en-US" dirty="0"/>
          </a:p>
        </p:txBody>
      </p:sp>
      <p:sp>
        <p:nvSpPr>
          <p:cNvPr id="4" name="Title 3"/>
          <p:cNvSpPr>
            <a:spLocks noGrp="1"/>
          </p:cNvSpPr>
          <p:nvPr>
            <p:ph type="title"/>
          </p:nvPr>
        </p:nvSpPr>
        <p:spPr/>
        <p:txBody>
          <a:bodyPr/>
          <a:lstStyle/>
          <a:p>
            <a:r>
              <a:rPr lang="en-US" dirty="0"/>
              <a:t>Physical and Virtual Lab Partners</a:t>
            </a:r>
          </a:p>
        </p:txBody>
      </p:sp>
    </p:spTree>
    <p:extLst>
      <p:ext uri="{BB962C8B-B14F-4D97-AF65-F5344CB8AC3E}">
        <p14:creationId xmlns:p14="http://schemas.microsoft.com/office/powerpoint/2010/main" val="2985499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15956"/>
            <a:ext cx="7717682" cy="5048043"/>
          </a:xfrm>
        </p:spPr>
        <p:txBody>
          <a:bodyPr>
            <a:normAutofit fontScale="92500" lnSpcReduction="20000"/>
          </a:bodyPr>
          <a:lstStyle/>
          <a:p>
            <a:pPr marL="0" indent="0" algn="ctr">
              <a:buNone/>
            </a:pPr>
            <a:r>
              <a:rPr lang="en-US" dirty="0"/>
              <a:t>Example:</a:t>
            </a:r>
          </a:p>
          <a:p>
            <a:r>
              <a:rPr lang="en-US" dirty="0"/>
              <a:t>Programming: Teach modeling and prediction using data structures. </a:t>
            </a:r>
          </a:p>
          <a:p>
            <a:pPr lvl="0"/>
            <a:r>
              <a:rPr lang="en-US" dirty="0"/>
              <a:t>Some students could predict erosion rates to the classic mud volcano by measuring the mass of the mud, the volume of the vinegar and baking soda. Then after the volcano explodes measure everything. Have the whole class make different sizes of volcanoes and a variety of liquid quantities. Use tables and diagrams to depict the data.</a:t>
            </a:r>
          </a:p>
          <a:p>
            <a:pPr lvl="0"/>
            <a:r>
              <a:rPr lang="en-US" dirty="0"/>
              <a:t>Other students could construct a virtual volcano, and create lists with a variety of amounts for mud mass and liquid lava substitute. Then write a program to calculate mud erosion. Possibly also determine the scenario with the most and the least erosion.</a:t>
            </a:r>
          </a:p>
          <a:p>
            <a:pPr lvl="0"/>
            <a:r>
              <a:rPr lang="en-US" dirty="0"/>
              <a:t>Students can work in teams of a pseudo-coder, coder, and math-checker for additional differentiation.</a:t>
            </a:r>
          </a:p>
          <a:p>
            <a:endParaRPr lang="en-US" dirty="0"/>
          </a:p>
        </p:txBody>
      </p:sp>
      <p:sp>
        <p:nvSpPr>
          <p:cNvPr id="4" name="Title 3"/>
          <p:cNvSpPr>
            <a:spLocks noGrp="1"/>
          </p:cNvSpPr>
          <p:nvPr>
            <p:ph type="title"/>
          </p:nvPr>
        </p:nvSpPr>
        <p:spPr/>
        <p:txBody>
          <a:bodyPr/>
          <a:lstStyle/>
          <a:p>
            <a:r>
              <a:rPr lang="en-US" dirty="0"/>
              <a:t>Physical and Virtual Lab Partners</a:t>
            </a:r>
          </a:p>
        </p:txBody>
      </p:sp>
    </p:spTree>
    <p:extLst>
      <p:ext uri="{BB962C8B-B14F-4D97-AF65-F5344CB8AC3E}">
        <p14:creationId xmlns:p14="http://schemas.microsoft.com/office/powerpoint/2010/main" val="821919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Deeper Learning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42" y="713232"/>
            <a:ext cx="7371404" cy="5528553"/>
          </a:xfrm>
          <a:prstGeom prst="rect">
            <a:avLst/>
          </a:prstGeom>
        </p:spPr>
      </p:pic>
    </p:spTree>
    <p:extLst>
      <p:ext uri="{BB962C8B-B14F-4D97-AF65-F5344CB8AC3E}">
        <p14:creationId xmlns:p14="http://schemas.microsoft.com/office/powerpoint/2010/main" val="4192517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8485" y="710119"/>
            <a:ext cx="2589170" cy="523220"/>
          </a:xfrm>
          <a:prstGeom prst="rect">
            <a:avLst/>
          </a:prstGeom>
          <a:noFill/>
        </p:spPr>
        <p:txBody>
          <a:bodyPr wrap="none" rtlCol="0">
            <a:spAutoFit/>
          </a:bodyPr>
          <a:lstStyle/>
          <a:p>
            <a:r>
              <a:rPr lang="en-US" sz="2800" dirty="0" smtClean="0">
                <a:solidFill>
                  <a:schemeClr val="bg1"/>
                </a:solidFill>
              </a:rPr>
              <a:t>Deeper Learning</a:t>
            </a:r>
            <a:endParaRPr lang="en-US" sz="2800" dirty="0">
              <a:solidFill>
                <a:schemeClr val="bg1"/>
              </a:solidFill>
            </a:endParaRPr>
          </a:p>
        </p:txBody>
      </p:sp>
      <p:sp>
        <p:nvSpPr>
          <p:cNvPr id="4" name="TextBox 3"/>
          <p:cNvSpPr txBox="1"/>
          <p:nvPr/>
        </p:nvSpPr>
        <p:spPr>
          <a:xfrm>
            <a:off x="1060315" y="1233339"/>
            <a:ext cx="7256834" cy="1200329"/>
          </a:xfrm>
          <a:prstGeom prst="rect">
            <a:avLst/>
          </a:prstGeom>
          <a:noFill/>
        </p:spPr>
        <p:txBody>
          <a:bodyPr wrap="square" rtlCol="0">
            <a:spAutoFit/>
          </a:bodyPr>
          <a:lstStyle/>
          <a:p>
            <a:r>
              <a:rPr lang="en-US"/>
              <a:t>Deeper learning (Pellegrino &amp; Hilton, 2013), is a teaching strategy that engages cognitive, interpersonal, and intrapersonal intelligences via mastering academic content, engaging in problem-solving, working collaboratively, communicating effectively, and learning how to learn. </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4723" y="2655331"/>
            <a:ext cx="4800826" cy="3600620"/>
          </a:xfrm>
        </p:spPr>
      </p:pic>
    </p:spTree>
    <p:extLst>
      <p:ext uri="{BB962C8B-B14F-4D97-AF65-F5344CB8AC3E}">
        <p14:creationId xmlns:p14="http://schemas.microsoft.com/office/powerpoint/2010/main" val="3496463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Deeper Learning </a:t>
            </a:r>
            <a:endParaRPr lang="en-US" dirty="0"/>
          </a:p>
        </p:txBody>
      </p:sp>
      <p:sp>
        <p:nvSpPr>
          <p:cNvPr id="4" name="TextBox 3"/>
          <p:cNvSpPr txBox="1"/>
          <p:nvPr/>
        </p:nvSpPr>
        <p:spPr>
          <a:xfrm>
            <a:off x="612843" y="826851"/>
            <a:ext cx="7996136" cy="5909310"/>
          </a:xfrm>
          <a:prstGeom prst="rect">
            <a:avLst/>
          </a:prstGeom>
          <a:noFill/>
        </p:spPr>
        <p:txBody>
          <a:bodyPr wrap="square" rtlCol="0">
            <a:spAutoFit/>
          </a:bodyPr>
          <a:lstStyle/>
          <a:p>
            <a:pPr algn="ctr"/>
            <a:r>
              <a:rPr lang="en-US" dirty="0"/>
              <a:t>Example:</a:t>
            </a:r>
          </a:p>
          <a:p>
            <a:r>
              <a:rPr lang="en-US" dirty="0"/>
              <a:t>Computer Systems &amp; Networks: </a:t>
            </a:r>
            <a:endParaRPr lang="en-US" dirty="0" smtClean="0"/>
          </a:p>
          <a:p>
            <a:r>
              <a:rPr lang="en-US" dirty="0" smtClean="0"/>
              <a:t>Comparing </a:t>
            </a:r>
            <a:r>
              <a:rPr lang="en-US" dirty="0"/>
              <a:t>&amp; Contrasting Linux, Mac OS, and Microsoft </a:t>
            </a:r>
            <a:r>
              <a:rPr lang="en-US" dirty="0" smtClean="0"/>
              <a:t>OS</a:t>
            </a:r>
          </a:p>
          <a:p>
            <a:endParaRPr lang="en-US" dirty="0"/>
          </a:p>
          <a:p>
            <a:pPr marL="285750" lvl="0" indent="-285750">
              <a:buFont typeface="Arial" panose="020B0604020202020204" pitchFamily="34" charset="0"/>
              <a:buChar char="•"/>
            </a:pPr>
            <a:r>
              <a:rPr lang="en-US" dirty="0"/>
              <a:t>Have novice students use a graphic organizer to compare and contrast Mac and Microsoft OS. Then have students attempt to diagnose an OS problem with either a Mac or a PC.</a:t>
            </a:r>
          </a:p>
          <a:p>
            <a:r>
              <a:rPr lang="en-US" dirty="0"/>
              <a:t> </a:t>
            </a:r>
          </a:p>
          <a:p>
            <a:pPr marL="285750" lvl="0" indent="-285750">
              <a:buFont typeface="Arial" panose="020B0604020202020204" pitchFamily="34" charset="0"/>
              <a:buChar char="•"/>
            </a:pPr>
            <a:r>
              <a:rPr lang="en-US" dirty="0"/>
              <a:t>Task students who are proficient with most CS concepts to compare and contrast all </a:t>
            </a:r>
            <a:r>
              <a:rPr lang="en-US" dirty="0" smtClean="0"/>
              <a:t>three operating systems</a:t>
            </a:r>
            <a:r>
              <a:rPr lang="en-US" dirty="0" smtClean="0"/>
              <a:t>. </a:t>
            </a:r>
            <a:r>
              <a:rPr lang="en-US" dirty="0"/>
              <a:t>Students can use the graphic organizer or make their own version. Then have students give a demonstration explaining the difference between the operating systems of Linux, Macs, and PCs.</a:t>
            </a:r>
          </a:p>
          <a:p>
            <a:r>
              <a:rPr lang="en-US" dirty="0"/>
              <a:t> </a:t>
            </a:r>
          </a:p>
          <a:p>
            <a:pPr marL="285750" lvl="0" indent="-285750">
              <a:buFont typeface="Arial" panose="020B0604020202020204" pitchFamily="34" charset="0"/>
              <a:buChar char="•"/>
            </a:pPr>
            <a:r>
              <a:rPr lang="en-US" dirty="0"/>
              <a:t>Challenge highly proficient students to create a YouTube video explaining how to install Linux on both a PC and on a Mac.</a:t>
            </a:r>
          </a:p>
          <a:p>
            <a:r>
              <a:rPr lang="en-US" dirty="0"/>
              <a:t> </a:t>
            </a:r>
          </a:p>
          <a:p>
            <a:pPr marL="285750" lvl="0" indent="-285750">
              <a:buFont typeface="Arial" panose="020B0604020202020204" pitchFamily="34" charset="0"/>
              <a:buChar char="•"/>
            </a:pPr>
            <a:r>
              <a:rPr lang="en-US" dirty="0"/>
              <a:t>In order to provide “deeper learning” in each of the above scenarios, students must work collaboratively, speak and/or write about their experiences and critical thinking, demonstrate mastery of key OS concepts and terminology, and express </a:t>
            </a:r>
            <a:r>
              <a:rPr lang="en-US" dirty="0" err="1"/>
              <a:t>metacognitively</a:t>
            </a:r>
            <a:r>
              <a:rPr lang="en-US" dirty="0"/>
              <a:t> how they learned the differences and similarities with all the operating systems.</a:t>
            </a:r>
          </a:p>
        </p:txBody>
      </p:sp>
    </p:spTree>
    <p:extLst>
      <p:ext uri="{BB962C8B-B14F-4D97-AF65-F5344CB8AC3E}">
        <p14:creationId xmlns:p14="http://schemas.microsoft.com/office/powerpoint/2010/main" val="231338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2025"/>
            <a:ext cx="7886700" cy="521208"/>
          </a:xfrm>
        </p:spPr>
        <p:txBody>
          <a:bodyPr/>
          <a:lstStyle/>
          <a:p>
            <a:pPr algn="ctr"/>
            <a:r>
              <a:rPr lang="en-US" dirty="0" smtClean="0"/>
              <a:t>Summary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41773868"/>
              </p:ext>
            </p:extLst>
          </p:nvPr>
        </p:nvGraphicFramePr>
        <p:xfrm>
          <a:off x="526473" y="713233"/>
          <a:ext cx="8091055" cy="5632149"/>
        </p:xfrm>
        <a:graphic>
          <a:graphicData uri="http://schemas.openxmlformats.org/drawingml/2006/table">
            <a:tbl>
              <a:tblPr firstRow="1" bandRow="1">
                <a:tableStyleId>{5C22544A-7EE6-4342-B048-85BDC9FD1C3A}</a:tableStyleId>
              </a:tblPr>
              <a:tblGrid>
                <a:gridCol w="1727200"/>
                <a:gridCol w="1509222"/>
                <a:gridCol w="1618211"/>
                <a:gridCol w="1618211"/>
                <a:gridCol w="1618211"/>
              </a:tblGrid>
              <a:tr h="704818">
                <a:tc>
                  <a:txBody>
                    <a:bodyPr/>
                    <a:lstStyle/>
                    <a:p>
                      <a:pPr algn="ctr"/>
                      <a:r>
                        <a:rPr lang="en-US" dirty="0" smtClean="0"/>
                        <a:t>Method</a:t>
                      </a:r>
                      <a:endParaRPr lang="en-US" dirty="0"/>
                    </a:p>
                  </a:txBody>
                  <a:tcPr/>
                </a:tc>
                <a:tc>
                  <a:txBody>
                    <a:bodyPr/>
                    <a:lstStyle/>
                    <a:p>
                      <a:pPr algn="ctr"/>
                      <a:r>
                        <a:rPr lang="en-US" dirty="0" smtClean="0"/>
                        <a:t>Collaborative</a:t>
                      </a:r>
                      <a:endParaRPr lang="en-US" dirty="0"/>
                    </a:p>
                  </a:txBody>
                  <a:tcPr/>
                </a:tc>
                <a:tc>
                  <a:txBody>
                    <a:bodyPr/>
                    <a:lstStyle/>
                    <a:p>
                      <a:pPr algn="ctr"/>
                      <a:r>
                        <a:rPr lang="en-US" dirty="0" smtClean="0"/>
                        <a:t>Critical</a:t>
                      </a:r>
                      <a:r>
                        <a:rPr lang="en-US" baseline="0" dirty="0" smtClean="0"/>
                        <a:t> Thinking</a:t>
                      </a:r>
                      <a:endParaRPr lang="en-US" dirty="0"/>
                    </a:p>
                  </a:txBody>
                  <a:tcPr/>
                </a:tc>
                <a:tc>
                  <a:txBody>
                    <a:bodyPr/>
                    <a:lstStyle/>
                    <a:p>
                      <a:pPr algn="ctr"/>
                      <a:r>
                        <a:rPr lang="en-US" dirty="0" smtClean="0"/>
                        <a:t>Scaffolding</a:t>
                      </a:r>
                      <a:endParaRPr lang="en-US" dirty="0"/>
                    </a:p>
                  </a:txBody>
                  <a:tcPr/>
                </a:tc>
                <a:tc>
                  <a:txBody>
                    <a:bodyPr/>
                    <a:lstStyle/>
                    <a:p>
                      <a:pPr algn="ctr"/>
                      <a:r>
                        <a:rPr lang="en-US" dirty="0" smtClean="0"/>
                        <a:t>Metacognition</a:t>
                      </a:r>
                      <a:endParaRPr lang="en-US" dirty="0"/>
                    </a:p>
                  </a:txBody>
                  <a:tcPr/>
                </a:tc>
              </a:tr>
              <a:tr h="1308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Flipped / Virtual Classrooms</a:t>
                      </a:r>
                    </a:p>
                    <a:p>
                      <a:endParaRPr lang="en-US" dirty="0"/>
                    </a:p>
                  </a:txBody>
                  <a:tcPr/>
                </a:tc>
                <a:tc>
                  <a:txBody>
                    <a:bodyPr/>
                    <a:lstStyle/>
                    <a:p>
                      <a:pPr algn="ctr"/>
                      <a:r>
                        <a:rPr lang="en-US" dirty="0" smtClean="0"/>
                        <a:t>Alone first</a:t>
                      </a:r>
                    </a:p>
                    <a:p>
                      <a:pPr algn="ctr"/>
                      <a:r>
                        <a:rPr lang="en-US" dirty="0" smtClean="0"/>
                        <a:t>Collaborative second</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704818">
                <a:tc>
                  <a:txBody>
                    <a:bodyPr/>
                    <a:lstStyle/>
                    <a:p>
                      <a:r>
                        <a:rPr lang="en-US" dirty="0" smtClean="0"/>
                        <a:t>Constructionism</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971189">
                <a:tc>
                  <a:txBody>
                    <a:bodyPr/>
                    <a:lstStyle/>
                    <a:p>
                      <a:r>
                        <a:rPr lang="en-US" dirty="0" smtClean="0"/>
                        <a:t>Assisted In-the-field</a:t>
                      </a:r>
                      <a:r>
                        <a:rPr lang="en-US" baseline="0" dirty="0" smtClean="0"/>
                        <a:t> Learning</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971189">
                <a:tc>
                  <a:txBody>
                    <a:bodyPr/>
                    <a:lstStyle/>
                    <a:p>
                      <a:r>
                        <a:rPr lang="en-US" dirty="0" smtClean="0"/>
                        <a:t>Physical / Virtual Laboratories</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971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Deeper Learning</a:t>
                      </a:r>
                    </a:p>
                    <a:p>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bl>
          </a:graphicData>
        </a:graphic>
      </p:graphicFrame>
    </p:spTree>
    <p:extLst>
      <p:ext uri="{BB962C8B-B14F-4D97-AF65-F5344CB8AC3E}">
        <p14:creationId xmlns:p14="http://schemas.microsoft.com/office/powerpoint/2010/main" val="195404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2203" y="874008"/>
            <a:ext cx="7347978" cy="5232202"/>
          </a:xfrm>
          <a:prstGeom prst="rect">
            <a:avLst/>
          </a:prstGeom>
          <a:noFill/>
        </p:spPr>
        <p:txBody>
          <a:bodyPr wrap="square" rtlCol="0">
            <a:spAutoFit/>
          </a:bodyPr>
          <a:lstStyle/>
          <a:p>
            <a:pPr algn="ctr"/>
            <a:r>
              <a:rPr lang="en-US" dirty="0" smtClean="0"/>
              <a:t>References</a:t>
            </a:r>
          </a:p>
          <a:p>
            <a:pPr algn="ctr"/>
            <a:endParaRPr lang="en-US" dirty="0" smtClean="0"/>
          </a:p>
          <a:p>
            <a:r>
              <a:rPr lang="en-US" sz="1400" dirty="0"/>
              <a:t>De Jong, T., Linn, M. C., &amp; </a:t>
            </a:r>
            <a:r>
              <a:rPr lang="en-US" sz="1400" dirty="0" err="1"/>
              <a:t>Zacharia</a:t>
            </a:r>
            <a:r>
              <a:rPr lang="en-US" sz="1400" dirty="0"/>
              <a:t>, Z. C. (2013). Physical and virtual laboratories in science and engineering education. </a:t>
            </a:r>
            <a:r>
              <a:rPr lang="en-US" sz="1400" i="1" dirty="0"/>
              <a:t>Science</a:t>
            </a:r>
            <a:r>
              <a:rPr lang="en-US" sz="1400" dirty="0"/>
              <a:t>, </a:t>
            </a:r>
            <a:r>
              <a:rPr lang="en-US" sz="1400" i="1" dirty="0"/>
              <a:t>340</a:t>
            </a:r>
            <a:r>
              <a:rPr lang="en-US" sz="1400" dirty="0"/>
              <a:t>(6130), 305-308</a:t>
            </a:r>
            <a:r>
              <a:rPr lang="en-US" sz="1400" dirty="0" smtClean="0"/>
              <a:t>.</a:t>
            </a:r>
          </a:p>
          <a:p>
            <a:endParaRPr lang="en-US" sz="1400" dirty="0"/>
          </a:p>
          <a:p>
            <a:r>
              <a:rPr lang="en-US" sz="1400" dirty="0"/>
              <a:t>Grover, S., Pea, R., &amp; Cooper, S. (2015). Designing for deeper learning in a blended computer science course for middle school students. </a:t>
            </a:r>
            <a:r>
              <a:rPr lang="en-US" sz="1400" i="1" dirty="0"/>
              <a:t>Computer Science Education</a:t>
            </a:r>
            <a:r>
              <a:rPr lang="en-US" sz="1400" dirty="0"/>
              <a:t>, </a:t>
            </a:r>
            <a:r>
              <a:rPr lang="en-US" sz="1400" i="1" dirty="0"/>
              <a:t>25</a:t>
            </a:r>
            <a:r>
              <a:rPr lang="en-US" sz="1400" dirty="0"/>
              <a:t>(2), 199-237</a:t>
            </a:r>
            <a:r>
              <a:rPr lang="en-US" sz="1400" dirty="0" smtClean="0"/>
              <a:t>.</a:t>
            </a:r>
          </a:p>
          <a:p>
            <a:endParaRPr lang="en-US" sz="1400" dirty="0"/>
          </a:p>
          <a:p>
            <a:r>
              <a:rPr lang="en-US" sz="1400" dirty="0"/>
              <a:t>Hwang, G. J., Hung, P. H., Chen, N. S., &amp; Liu, G. Z. (2014). </a:t>
            </a:r>
            <a:r>
              <a:rPr lang="en-US" sz="1400" dirty="0" err="1"/>
              <a:t>Mindtool</a:t>
            </a:r>
            <a:r>
              <a:rPr lang="en-US" sz="1400" dirty="0"/>
              <a:t>-assisted in-field learning (MAIL): an advanced ubiquitous learning project in Taiwan. </a:t>
            </a:r>
            <a:r>
              <a:rPr lang="en-US" sz="1400" i="1" dirty="0"/>
              <a:t>Journal of Educational Technology &amp; Society</a:t>
            </a:r>
            <a:r>
              <a:rPr lang="en-US" sz="1400" dirty="0"/>
              <a:t>, </a:t>
            </a:r>
            <a:r>
              <a:rPr lang="en-US" sz="1400" i="1" dirty="0"/>
              <a:t>17</a:t>
            </a:r>
            <a:r>
              <a:rPr lang="en-US" sz="1400" dirty="0"/>
              <a:t>(2</a:t>
            </a:r>
            <a:r>
              <a:rPr lang="en-US" sz="1400" dirty="0" smtClean="0"/>
              <a:t>).</a:t>
            </a:r>
          </a:p>
          <a:p>
            <a:endParaRPr lang="en-US" sz="1400" dirty="0"/>
          </a:p>
          <a:p>
            <a:r>
              <a:rPr lang="en-US" sz="1400" dirty="0"/>
              <a:t>Israel, M., Pearson, J. N., Tapia, T., </a:t>
            </a:r>
            <a:r>
              <a:rPr lang="en-US" sz="1400" dirty="0" err="1"/>
              <a:t>Wherfel</a:t>
            </a:r>
            <a:r>
              <a:rPr lang="en-US" sz="1400" dirty="0"/>
              <a:t>, Q. M., &amp; Reese, G. (2015). Supporting all learners in school-wide computational thinking: A cross-case qualitative analysis. </a:t>
            </a:r>
            <a:r>
              <a:rPr lang="en-US" sz="1400" i="1" dirty="0"/>
              <a:t>Computers &amp; Education</a:t>
            </a:r>
            <a:r>
              <a:rPr lang="en-US" sz="1400" dirty="0"/>
              <a:t>, </a:t>
            </a:r>
            <a:r>
              <a:rPr lang="en-US" sz="1400" i="1" dirty="0"/>
              <a:t>82</a:t>
            </a:r>
            <a:r>
              <a:rPr lang="en-US" sz="1400" dirty="0"/>
              <a:t>, 263-279</a:t>
            </a:r>
            <a:r>
              <a:rPr lang="en-US" sz="1400" dirty="0" smtClean="0"/>
              <a:t>.</a:t>
            </a:r>
          </a:p>
          <a:p>
            <a:endParaRPr lang="en-US" sz="1400" dirty="0"/>
          </a:p>
          <a:p>
            <a:r>
              <a:rPr lang="en-US" sz="1400" dirty="0" err="1"/>
              <a:t>Siegle</a:t>
            </a:r>
            <a:r>
              <a:rPr lang="en-US" sz="1400" dirty="0"/>
              <a:t>, D. (2014). Technology: Differentiating instruction by flipping the classroom. </a:t>
            </a:r>
            <a:r>
              <a:rPr lang="en-US" sz="1400" i="1" dirty="0"/>
              <a:t>Gifted Child Today</a:t>
            </a:r>
            <a:r>
              <a:rPr lang="en-US" sz="1400" dirty="0"/>
              <a:t>, </a:t>
            </a:r>
            <a:r>
              <a:rPr lang="en-US" sz="1400" i="1" dirty="0"/>
              <a:t>37</a:t>
            </a:r>
            <a:r>
              <a:rPr lang="en-US" sz="1400" dirty="0"/>
              <a:t>(1), 51-55</a:t>
            </a:r>
            <a:r>
              <a:rPr lang="en-US" sz="1400" dirty="0" smtClean="0"/>
              <a:t>.</a:t>
            </a:r>
          </a:p>
          <a:p>
            <a:endParaRPr lang="en-US" sz="1400" dirty="0"/>
          </a:p>
          <a:p>
            <a:r>
              <a:rPr lang="en-US" sz="1400" dirty="0"/>
              <a:t>Waite, J., Curzon, P., Marsh, W., &amp; </a:t>
            </a:r>
            <a:r>
              <a:rPr lang="en-US" sz="1400" dirty="0" err="1"/>
              <a:t>Sentance</a:t>
            </a:r>
            <a:r>
              <a:rPr lang="en-US" sz="1400" dirty="0"/>
              <a:t>, S. (2016, October). Abstraction and common classroom activities. In </a:t>
            </a:r>
            <a:r>
              <a:rPr lang="en-US" sz="1400" i="1" dirty="0"/>
              <a:t>Proceedings of the 11th Workshop in Primary and Secondary Computing Education</a:t>
            </a:r>
            <a:r>
              <a:rPr lang="en-US" sz="1400" dirty="0"/>
              <a:t> (pp. 112-113). ACM.</a:t>
            </a:r>
          </a:p>
          <a:p>
            <a:endParaRPr lang="en-US" dirty="0"/>
          </a:p>
        </p:txBody>
      </p:sp>
    </p:spTree>
    <p:extLst>
      <p:ext uri="{BB962C8B-B14F-4D97-AF65-F5344CB8AC3E}">
        <p14:creationId xmlns:p14="http://schemas.microsoft.com/office/powerpoint/2010/main" val="357819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Five research based differentiation strategies and examples using computer science standards</a:t>
            </a:r>
          </a:p>
          <a:p>
            <a:pPr marL="0" indent="0">
              <a:buNone/>
            </a:pPr>
            <a:endParaRPr lang="en-US" dirty="0"/>
          </a:p>
          <a:p>
            <a:r>
              <a:rPr lang="en-US" dirty="0" smtClean="0"/>
              <a:t>Flipping </a:t>
            </a:r>
            <a:r>
              <a:rPr lang="en-US" dirty="0"/>
              <a:t>classroom (</a:t>
            </a:r>
            <a:r>
              <a:rPr lang="en-US" dirty="0" err="1"/>
              <a:t>Siegle</a:t>
            </a:r>
            <a:r>
              <a:rPr lang="en-US" dirty="0"/>
              <a:t>, 2014) </a:t>
            </a:r>
          </a:p>
          <a:p>
            <a:r>
              <a:rPr lang="en-US" dirty="0" smtClean="0"/>
              <a:t>Constructionism </a:t>
            </a:r>
            <a:r>
              <a:rPr lang="en-US" dirty="0"/>
              <a:t>(Israel et al., 2015) </a:t>
            </a:r>
            <a:endParaRPr lang="en-US" dirty="0" smtClean="0"/>
          </a:p>
          <a:p>
            <a:r>
              <a:rPr lang="en-US" dirty="0" err="1" smtClean="0"/>
              <a:t>MindTool</a:t>
            </a:r>
            <a:r>
              <a:rPr lang="en-US" dirty="0" smtClean="0"/>
              <a:t> </a:t>
            </a:r>
            <a:r>
              <a:rPr lang="en-US" dirty="0"/>
              <a:t>assisted in-field learning– ubiquitous concept </a:t>
            </a:r>
            <a:r>
              <a:rPr lang="en-US" dirty="0" smtClean="0"/>
              <a:t>mapping </a:t>
            </a:r>
            <a:r>
              <a:rPr lang="en-US" dirty="0"/>
              <a:t>(Hwang, Shi, &amp; Chu, 2011)</a:t>
            </a:r>
          </a:p>
          <a:p>
            <a:r>
              <a:rPr lang="en-US" dirty="0" smtClean="0"/>
              <a:t>Physical </a:t>
            </a:r>
            <a:r>
              <a:rPr lang="en-US" dirty="0"/>
              <a:t>and virtual laboratories (DeJong, Linn, &amp; </a:t>
            </a:r>
            <a:r>
              <a:rPr lang="en-US" dirty="0" smtClean="0"/>
              <a:t>    </a:t>
            </a:r>
            <a:r>
              <a:rPr lang="en-US" dirty="0" err="1" smtClean="0"/>
              <a:t>Zacharia</a:t>
            </a:r>
            <a:r>
              <a:rPr lang="en-US" dirty="0"/>
              <a:t>, 2013)</a:t>
            </a:r>
          </a:p>
          <a:p>
            <a:r>
              <a:rPr lang="en-US" dirty="0" smtClean="0"/>
              <a:t>Deeper </a:t>
            </a:r>
            <a:r>
              <a:rPr lang="en-US" dirty="0"/>
              <a:t>Learning – intrapersonal / interpersonal / cognitive approach (Grover, Pea, &amp; Cooper, 2015)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3111743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0238" y="933855"/>
            <a:ext cx="4050532" cy="2031325"/>
          </a:xfrm>
          <a:prstGeom prst="rect">
            <a:avLst/>
          </a:prstGeom>
          <a:noFill/>
        </p:spPr>
        <p:txBody>
          <a:bodyPr wrap="none" rtlCol="0">
            <a:spAutoFit/>
          </a:bodyPr>
          <a:lstStyle/>
          <a:p>
            <a:r>
              <a:rPr lang="en-US" dirty="0" smtClean="0"/>
              <a:t>Presented by:</a:t>
            </a:r>
          </a:p>
          <a:p>
            <a:r>
              <a:rPr lang="en-US" dirty="0" smtClean="0"/>
              <a:t>Christine Liebe, PhD </a:t>
            </a:r>
            <a:r>
              <a:rPr lang="en-US" dirty="0" err="1" smtClean="0"/>
              <a:t>Cand</a:t>
            </a:r>
            <a:r>
              <a:rPr lang="en-US" dirty="0" smtClean="0"/>
              <a:t>.</a:t>
            </a:r>
          </a:p>
          <a:p>
            <a:r>
              <a:rPr lang="en-US" dirty="0" smtClean="0"/>
              <a:t>CDE Computer Science Content Specialist</a:t>
            </a:r>
          </a:p>
          <a:p>
            <a:r>
              <a:rPr lang="en-US" dirty="0" smtClean="0"/>
              <a:t>1580 Logan Street, Suite 300</a:t>
            </a:r>
          </a:p>
          <a:p>
            <a:r>
              <a:rPr lang="en-US" dirty="0" smtClean="0"/>
              <a:t>Denver, CO 80102</a:t>
            </a:r>
          </a:p>
          <a:p>
            <a:r>
              <a:rPr lang="en-US" dirty="0" smtClean="0"/>
              <a:t>303-957-5656</a:t>
            </a:r>
          </a:p>
          <a:p>
            <a:r>
              <a:rPr lang="en-US" dirty="0"/>
              <a:t>l</a:t>
            </a:r>
            <a:r>
              <a:rPr lang="en-US" dirty="0" smtClean="0"/>
              <a:t>iebe_c@cde.state.co.us</a:t>
            </a:r>
            <a:endParaRPr lang="en-US" dirty="0"/>
          </a:p>
        </p:txBody>
      </p:sp>
    </p:spTree>
    <p:extLst>
      <p:ext uri="{BB962C8B-B14F-4D97-AF65-F5344CB8AC3E}">
        <p14:creationId xmlns:p14="http://schemas.microsoft.com/office/powerpoint/2010/main" val="3488649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1" y="1402622"/>
            <a:ext cx="7886700" cy="4424246"/>
          </a:xfrm>
        </p:spPr>
      </p:pic>
      <p:sp>
        <p:nvSpPr>
          <p:cNvPr id="3" name="Title 2"/>
          <p:cNvSpPr>
            <a:spLocks noGrp="1"/>
          </p:cNvSpPr>
          <p:nvPr>
            <p:ph type="title"/>
          </p:nvPr>
        </p:nvSpPr>
        <p:spPr/>
        <p:txBody>
          <a:bodyPr/>
          <a:lstStyle/>
          <a:p>
            <a:r>
              <a:rPr lang="en-US" dirty="0" smtClean="0"/>
              <a:t>Flipped / Virtual Classroom</a:t>
            </a:r>
            <a:endParaRPr lang="en-US" dirty="0"/>
          </a:p>
        </p:txBody>
      </p:sp>
    </p:spTree>
    <p:extLst>
      <p:ext uri="{BB962C8B-B14F-4D97-AF65-F5344CB8AC3E}">
        <p14:creationId xmlns:p14="http://schemas.microsoft.com/office/powerpoint/2010/main" val="973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r>
              <a:rPr lang="en-US" dirty="0"/>
              <a:t>Flipping the classroom means that students study some contextual, theoretical, or background information </a:t>
            </a:r>
            <a:r>
              <a:rPr lang="en-US" dirty="0" smtClean="0"/>
              <a:t>(solitary </a:t>
            </a:r>
            <a:r>
              <a:rPr lang="en-US" dirty="0"/>
              <a:t>activities) on their own before the lesson. </a:t>
            </a:r>
            <a:endParaRPr lang="en-US" dirty="0" smtClean="0"/>
          </a:p>
          <a:p>
            <a:pPr marL="0" indent="0" algn="ctr">
              <a:buNone/>
            </a:pPr>
            <a:r>
              <a:rPr lang="en-US" dirty="0"/>
              <a:t>Example:</a:t>
            </a:r>
          </a:p>
          <a:p>
            <a:pPr marL="0" indent="0">
              <a:buNone/>
            </a:pPr>
            <a:r>
              <a:rPr lang="en-US" dirty="0"/>
              <a:t>Computational Thinking: Teaching the definition of computational </a:t>
            </a:r>
            <a:r>
              <a:rPr lang="en-US" dirty="0" smtClean="0"/>
              <a:t>thinking</a:t>
            </a:r>
          </a:p>
          <a:p>
            <a:pPr marL="0" indent="0">
              <a:buNone/>
            </a:pPr>
            <a:r>
              <a:rPr lang="en-US" dirty="0" smtClean="0"/>
              <a:t>Home study:</a:t>
            </a:r>
            <a:endParaRPr lang="en-US" dirty="0"/>
          </a:p>
          <a:p>
            <a:pPr lvl="0"/>
            <a:r>
              <a:rPr lang="en-US" dirty="0"/>
              <a:t>Provide a story describing an application of computational thinking, (the creation of the cell phone: </a:t>
            </a:r>
            <a:r>
              <a:rPr lang="en-US" u="sng" dirty="0">
                <a:hlinkClick r:id="rId2"/>
              </a:rPr>
              <a:t>https://www.artinstitutes.edu/about/blog/the-history-and-evolution-of-cell-phones</a:t>
            </a:r>
            <a:r>
              <a:rPr lang="en-US" u="sng" dirty="0"/>
              <a:t>)</a:t>
            </a:r>
            <a:endParaRPr lang="en-US" dirty="0"/>
          </a:p>
          <a:p>
            <a:pPr lvl="0"/>
            <a:r>
              <a:rPr lang="en-US" dirty="0"/>
              <a:t>The challenge or differentiation would be to have students brainstorm new ways to use technology for communication, design a draft of the invention, and outline the steps to design, build, and test the technology. </a:t>
            </a:r>
          </a:p>
          <a:p>
            <a:pPr lvl="0"/>
            <a:r>
              <a:rPr lang="en-US" dirty="0"/>
              <a:t>Another type of differentiation could come from students hypothesizing about what computer language might work best to program the alternative communication device.</a:t>
            </a:r>
          </a:p>
          <a:p>
            <a:endParaRPr lang="en-US" dirty="0"/>
          </a:p>
        </p:txBody>
      </p:sp>
      <p:sp>
        <p:nvSpPr>
          <p:cNvPr id="4" name="Title 3"/>
          <p:cNvSpPr>
            <a:spLocks noGrp="1"/>
          </p:cNvSpPr>
          <p:nvPr>
            <p:ph type="title"/>
          </p:nvPr>
        </p:nvSpPr>
        <p:spPr/>
        <p:txBody>
          <a:bodyPr/>
          <a:lstStyle/>
          <a:p>
            <a:r>
              <a:rPr lang="en-US" dirty="0" smtClean="0"/>
              <a:t>Flipped Classroom / Virtual Classroom - 1</a:t>
            </a:r>
            <a:endParaRPr lang="en-US" dirty="0"/>
          </a:p>
        </p:txBody>
      </p:sp>
    </p:spTree>
    <p:extLst>
      <p:ext uri="{BB962C8B-B14F-4D97-AF65-F5344CB8AC3E}">
        <p14:creationId xmlns:p14="http://schemas.microsoft.com/office/powerpoint/2010/main" val="2332813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lvl="0" indent="0">
              <a:buNone/>
            </a:pPr>
            <a:r>
              <a:rPr lang="en-US" dirty="0" smtClean="0"/>
              <a:t>After students spend some solitary time studying the introductory material, teachers use class time to help students make connections, learn collaboratively, and apply critical thinking activities to deepen conceptual understanding.</a:t>
            </a:r>
          </a:p>
          <a:p>
            <a:pPr marL="0" lvl="0" indent="0">
              <a:buNone/>
            </a:pPr>
            <a:r>
              <a:rPr lang="en-US" dirty="0" smtClean="0"/>
              <a:t>IN CLASS</a:t>
            </a:r>
          </a:p>
          <a:p>
            <a:pPr lvl="0"/>
            <a:r>
              <a:rPr lang="en-US" dirty="0" smtClean="0"/>
              <a:t>Students discuss </a:t>
            </a:r>
            <a:r>
              <a:rPr lang="en-US" dirty="0"/>
              <a:t>aspects of the historical development of cell phones that relate to computational thinking as a concept (decomposition, problem-solving, abstraction, etc.)</a:t>
            </a:r>
          </a:p>
          <a:p>
            <a:pPr lvl="0"/>
            <a:r>
              <a:rPr lang="en-US" dirty="0" smtClean="0"/>
              <a:t>Pairs </a:t>
            </a:r>
            <a:r>
              <a:rPr lang="en-US" dirty="0"/>
              <a:t>or teams discuss possible alternative communication devices.</a:t>
            </a:r>
          </a:p>
          <a:p>
            <a:pPr lvl="0"/>
            <a:r>
              <a:rPr lang="en-US" dirty="0" smtClean="0"/>
              <a:t>Play </a:t>
            </a:r>
            <a:r>
              <a:rPr lang="en-US" dirty="0"/>
              <a:t>“Shark Tank” type game where inventors sell the viability of their inventions to classmates.</a:t>
            </a:r>
          </a:p>
          <a:p>
            <a:endParaRPr lang="en-US" dirty="0"/>
          </a:p>
        </p:txBody>
      </p:sp>
      <p:sp>
        <p:nvSpPr>
          <p:cNvPr id="3" name="Title 2"/>
          <p:cNvSpPr>
            <a:spLocks noGrp="1"/>
          </p:cNvSpPr>
          <p:nvPr>
            <p:ph type="title"/>
          </p:nvPr>
        </p:nvSpPr>
        <p:spPr/>
        <p:txBody>
          <a:bodyPr/>
          <a:lstStyle/>
          <a:p>
            <a:r>
              <a:rPr lang="en-US" dirty="0"/>
              <a:t>Flipped Classroom / Virtual </a:t>
            </a:r>
            <a:r>
              <a:rPr lang="en-US" dirty="0" smtClean="0"/>
              <a:t>Classroom - 2</a:t>
            </a:r>
            <a:endParaRPr lang="en-US" dirty="0"/>
          </a:p>
        </p:txBody>
      </p:sp>
    </p:spTree>
    <p:extLst>
      <p:ext uri="{BB962C8B-B14F-4D97-AF65-F5344CB8AC3E}">
        <p14:creationId xmlns:p14="http://schemas.microsoft.com/office/powerpoint/2010/main" val="198673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794147" y="1201738"/>
            <a:ext cx="7555705" cy="5037137"/>
          </a:xfrm>
        </p:spPr>
      </p:pic>
      <p:sp>
        <p:nvSpPr>
          <p:cNvPr id="3" name="Title 2"/>
          <p:cNvSpPr>
            <a:spLocks noGrp="1"/>
          </p:cNvSpPr>
          <p:nvPr>
            <p:ph type="title"/>
          </p:nvPr>
        </p:nvSpPr>
        <p:spPr/>
        <p:txBody>
          <a:bodyPr/>
          <a:lstStyle/>
          <a:p>
            <a:r>
              <a:rPr lang="en-US" dirty="0" smtClean="0"/>
              <a:t>Constructionism</a:t>
            </a:r>
            <a:endParaRPr lang="en-US" dirty="0"/>
          </a:p>
        </p:txBody>
      </p:sp>
    </p:spTree>
    <p:extLst>
      <p:ext uri="{BB962C8B-B14F-4D97-AF65-F5344CB8AC3E}">
        <p14:creationId xmlns:p14="http://schemas.microsoft.com/office/powerpoint/2010/main" val="2562934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a:t>Constructionism is an instructional concept coined by </a:t>
            </a:r>
            <a:r>
              <a:rPr lang="en-US" dirty="0" err="1"/>
              <a:t>Papert</a:t>
            </a:r>
            <a:r>
              <a:rPr lang="en-US" dirty="0"/>
              <a:t> (1976). In a </a:t>
            </a:r>
            <a:r>
              <a:rPr lang="en-US" dirty="0" err="1"/>
              <a:t>constructionistic</a:t>
            </a:r>
            <a:r>
              <a:rPr lang="en-US" dirty="0"/>
              <a:t> learning environment, teachers guide learning organically with questions and suggestions. Students are encouraged to explore their interests and collaborate with peers. </a:t>
            </a:r>
            <a:r>
              <a:rPr lang="en-US" dirty="0" err="1"/>
              <a:t>Constructionistic</a:t>
            </a:r>
            <a:r>
              <a:rPr lang="en-US" dirty="0"/>
              <a:t> learning can be interpreted as student-led and teacher-guided. </a:t>
            </a:r>
          </a:p>
        </p:txBody>
      </p:sp>
      <p:sp>
        <p:nvSpPr>
          <p:cNvPr id="3" name="Title 2"/>
          <p:cNvSpPr>
            <a:spLocks noGrp="1"/>
          </p:cNvSpPr>
          <p:nvPr>
            <p:ph type="title"/>
          </p:nvPr>
        </p:nvSpPr>
        <p:spPr/>
        <p:txBody>
          <a:bodyPr/>
          <a:lstStyle/>
          <a:p>
            <a:r>
              <a:rPr lang="en-US" dirty="0" smtClean="0"/>
              <a:t>Constructionism</a:t>
            </a:r>
            <a:endParaRPr lang="en-US" dirty="0"/>
          </a:p>
        </p:txBody>
      </p:sp>
    </p:spTree>
    <p:extLst>
      <p:ext uri="{BB962C8B-B14F-4D97-AF65-F5344CB8AC3E}">
        <p14:creationId xmlns:p14="http://schemas.microsoft.com/office/powerpoint/2010/main" val="2292328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lnSpcReduction="10000"/>
          </a:bodyPr>
          <a:lstStyle/>
          <a:p>
            <a:pPr marL="0" indent="0" algn="ctr">
              <a:buNone/>
            </a:pPr>
            <a:r>
              <a:rPr lang="en-US" dirty="0"/>
              <a:t>Example:</a:t>
            </a:r>
          </a:p>
          <a:p>
            <a:pPr marL="0" indent="0" algn="ctr">
              <a:buNone/>
            </a:pPr>
            <a:r>
              <a:rPr lang="en-US" dirty="0"/>
              <a:t>Programming: Conditionals</a:t>
            </a:r>
          </a:p>
          <a:p>
            <a:pPr lvl="0"/>
            <a:r>
              <a:rPr lang="en-US" dirty="0"/>
              <a:t>Teaching conditionals – send students home with a video explaining conditionals and several examples of code using conditionals (possibly a variety of Scratch or </a:t>
            </a:r>
            <a:r>
              <a:rPr lang="en-US" dirty="0" err="1"/>
              <a:t>AppInventor</a:t>
            </a:r>
            <a:r>
              <a:rPr lang="en-US" dirty="0"/>
              <a:t> programs that students could deconstruct or modify). Students identify conditionals in three programs.</a:t>
            </a:r>
          </a:p>
          <a:p>
            <a:pPr lvl="0"/>
            <a:r>
              <a:rPr lang="en-US" dirty="0"/>
              <a:t>The challenge or differentiation could come from students remixing the programs and adding new conditionals. </a:t>
            </a:r>
          </a:p>
          <a:p>
            <a:pPr lvl="0"/>
            <a:r>
              <a:rPr lang="en-US" dirty="0"/>
              <a:t>Or students could create a conditional problem </a:t>
            </a:r>
            <a:r>
              <a:rPr lang="en-US" dirty="0" smtClean="0"/>
              <a:t>to challenge classmates</a:t>
            </a:r>
            <a:r>
              <a:rPr lang="en-US" dirty="0"/>
              <a:t>. Students could then write programs with conditionals based on the challenge from the classmate.</a:t>
            </a:r>
          </a:p>
          <a:p>
            <a:endParaRPr lang="en-US" dirty="0"/>
          </a:p>
        </p:txBody>
      </p:sp>
      <p:sp>
        <p:nvSpPr>
          <p:cNvPr id="3" name="Title 2"/>
          <p:cNvSpPr>
            <a:spLocks noGrp="1"/>
          </p:cNvSpPr>
          <p:nvPr>
            <p:ph type="title"/>
          </p:nvPr>
        </p:nvSpPr>
        <p:spPr/>
        <p:txBody>
          <a:bodyPr/>
          <a:lstStyle/>
          <a:p>
            <a:r>
              <a:rPr lang="en-US" dirty="0" smtClean="0"/>
              <a:t>Constructionism</a:t>
            </a:r>
            <a:endParaRPr lang="en-US" dirty="0"/>
          </a:p>
        </p:txBody>
      </p:sp>
    </p:spTree>
    <p:extLst>
      <p:ext uri="{BB962C8B-B14F-4D97-AF65-F5344CB8AC3E}">
        <p14:creationId xmlns:p14="http://schemas.microsoft.com/office/powerpoint/2010/main" val="3136549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1524000" y="1696244"/>
            <a:ext cx="6096000" cy="4048125"/>
          </a:xfrm>
        </p:spPr>
      </p:pic>
      <p:sp>
        <p:nvSpPr>
          <p:cNvPr id="3" name="Title 2"/>
          <p:cNvSpPr>
            <a:spLocks noGrp="1"/>
          </p:cNvSpPr>
          <p:nvPr>
            <p:ph type="title"/>
          </p:nvPr>
        </p:nvSpPr>
        <p:spPr/>
        <p:txBody>
          <a:bodyPr/>
          <a:lstStyle/>
          <a:p>
            <a:r>
              <a:rPr lang="en-US" dirty="0" smtClean="0"/>
              <a:t>Assisted in-the-field Learning</a:t>
            </a:r>
            <a:endParaRPr lang="en-US" dirty="0"/>
          </a:p>
        </p:txBody>
      </p:sp>
    </p:spTree>
    <p:extLst>
      <p:ext uri="{BB962C8B-B14F-4D97-AF65-F5344CB8AC3E}">
        <p14:creationId xmlns:p14="http://schemas.microsoft.com/office/powerpoint/2010/main" val="3215938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474</TotalTime>
  <Words>1018</Words>
  <Application>Microsoft Office PowerPoint</Application>
  <PresentationFormat>On-screen Show (4:3)</PresentationFormat>
  <Paragraphs>124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Museo Slab 500</vt:lpstr>
      <vt:lpstr>Trebuchet MS</vt:lpstr>
      <vt:lpstr>Office Theme</vt:lpstr>
      <vt:lpstr>PowerPoint Presentation</vt:lpstr>
      <vt:lpstr>Overview</vt:lpstr>
      <vt:lpstr>Flipped / Virtual Classroom</vt:lpstr>
      <vt:lpstr>Flipped Classroom / Virtual Classroom - 1</vt:lpstr>
      <vt:lpstr>Flipped Classroom / Virtual Classroom - 2</vt:lpstr>
      <vt:lpstr>Constructionism</vt:lpstr>
      <vt:lpstr>Constructionism</vt:lpstr>
      <vt:lpstr>Constructionism</vt:lpstr>
      <vt:lpstr>Assisted in-the-field Learning</vt:lpstr>
      <vt:lpstr>Assisted in-the-field Learning</vt:lpstr>
      <vt:lpstr>Assisted in-the-field Learning</vt:lpstr>
      <vt:lpstr>Physical and Virtual Lab Partners</vt:lpstr>
      <vt:lpstr>Physical and Virtual Lab Partners</vt:lpstr>
      <vt:lpstr>Physical and Virtual Lab Partners</vt:lpstr>
      <vt:lpstr>Deeper Learning</vt:lpstr>
      <vt:lpstr>PowerPoint Presentation</vt:lpstr>
      <vt:lpstr>Deeper Learning </vt:lpstr>
      <vt:lpstr>Summary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Liebe, Christine</cp:lastModifiedBy>
  <cp:revision>73</cp:revision>
  <dcterms:created xsi:type="dcterms:W3CDTF">2016-08-31T23:11:11Z</dcterms:created>
  <dcterms:modified xsi:type="dcterms:W3CDTF">2018-01-17T00:12:46Z</dcterms:modified>
</cp:coreProperties>
</file>